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4"/>
  </p:notesMasterIdLst>
  <p:handoutMasterIdLst>
    <p:handoutMasterId r:id="rId15"/>
  </p:handoutMasterIdLst>
  <p:sldIdLst>
    <p:sldId id="256" r:id="rId2"/>
    <p:sldId id="257" r:id="rId3"/>
    <p:sldId id="258" r:id="rId4"/>
    <p:sldId id="260" r:id="rId5"/>
    <p:sldId id="259" r:id="rId6"/>
    <p:sldId id="261" r:id="rId7"/>
    <p:sldId id="262" r:id="rId8"/>
    <p:sldId id="263" r:id="rId9"/>
    <p:sldId id="264" r:id="rId10"/>
    <p:sldId id="343" r:id="rId11"/>
    <p:sldId id="340" r:id="rId12"/>
    <p:sldId id="344"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354"/>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3843D2-4AF0-40E2-2F4B-53446339BE8D}"/>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2EB5540C-8525-A585-9F20-648646A2971E}"/>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2/22/2026 am</a:t>
            </a:r>
          </a:p>
        </p:txBody>
      </p:sp>
      <p:sp>
        <p:nvSpPr>
          <p:cNvPr id="4" name="Footer Placeholder 3">
            <a:extLst>
              <a:ext uri="{FF2B5EF4-FFF2-40B4-BE49-F238E27FC236}">
                <a16:creationId xmlns:a16="http://schemas.microsoft.com/office/drawing/2014/main" id="{F5381064-BB25-9DAD-D155-3342A5FCE159}"/>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23C55902-4F67-E3B2-D2A2-6C0CD8F44639}"/>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21F651AA-2379-4C94-9C78-83EDE0E347B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776394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2/22/2026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526B5EA1-4B43-4393-BA1F-6E00B1C3BEC6}" type="slidenum">
              <a:rPr lang="en-US" smtClean="0"/>
              <a:t>‹#›</a:t>
            </a:fld>
            <a:endParaRPr lang="en-US"/>
          </a:p>
        </p:txBody>
      </p:sp>
    </p:spTree>
    <p:extLst>
      <p:ext uri="{BB962C8B-B14F-4D97-AF65-F5344CB8AC3E}">
        <p14:creationId xmlns:p14="http://schemas.microsoft.com/office/powerpoint/2010/main" val="64887490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Jeremiah Cox, 84</a:t>
            </a:r>
            <a:r>
              <a:rPr lang="en-US" baseline="30000" dirty="0"/>
              <a:t>th</a:t>
            </a:r>
            <a:r>
              <a:rPr lang="en-US" dirty="0"/>
              <a:t> Street Church of Christ, presented February 15, 2026</a:t>
            </a:r>
          </a:p>
          <a:p>
            <a:endParaRPr lang="en-US" dirty="0"/>
          </a:p>
          <a:p>
            <a:r>
              <a:rPr lang="en-US" b="1" dirty="0"/>
              <a:t>II Corinthians 13:5-9</a:t>
            </a:r>
            <a:r>
              <a:rPr lang="en-US" dirty="0"/>
              <a:t> – “5 </a:t>
            </a:r>
            <a:r>
              <a:rPr lang="en-US" b="1" dirty="0"/>
              <a:t>Examine yourselves, to see whether you are in the faith. Test yourselves</a:t>
            </a:r>
            <a:r>
              <a:rPr lang="en-US" dirty="0"/>
              <a:t>. Or do you not realize this about yourselves, that Jesus Christ is in you? – unless indeed you fail to meet the test! 6 I hope you will find out that we have not failed the test. 7 But we pray to God that you may not do wrong – not that we may appear to have met the test, but that you may do what is right, though we may seem to have failed. 8 For we cannot do anything against the truth, but only for the truth. 9 For we are glad when we are weak and you are strong. Your restoration is what we pray for.” ESV</a:t>
            </a:r>
          </a:p>
          <a:p>
            <a:endParaRPr lang="en-US" dirty="0"/>
          </a:p>
        </p:txBody>
      </p:sp>
      <p:sp>
        <p:nvSpPr>
          <p:cNvPr id="4" name="Slide Number Placeholder 3"/>
          <p:cNvSpPr>
            <a:spLocks noGrp="1"/>
          </p:cNvSpPr>
          <p:nvPr>
            <p:ph type="sldNum" sz="quarter" idx="5"/>
          </p:nvPr>
        </p:nvSpPr>
        <p:spPr/>
        <p:txBody>
          <a:bodyPr/>
          <a:lstStyle/>
          <a:p>
            <a:fld id="{526B5EA1-4B43-4393-BA1F-6E00B1C3BEC6}" type="slidenum">
              <a:rPr lang="en-US" smtClean="0"/>
              <a:t>1</a:t>
            </a:fld>
            <a:endParaRPr lang="en-US"/>
          </a:p>
        </p:txBody>
      </p:sp>
      <p:sp>
        <p:nvSpPr>
          <p:cNvPr id="5" name="Date Placeholder 4">
            <a:extLst>
              <a:ext uri="{FF2B5EF4-FFF2-40B4-BE49-F238E27FC236}">
                <a16:creationId xmlns:a16="http://schemas.microsoft.com/office/drawing/2014/main" id="{4E2E6285-C820-2131-2FB7-2172372C9407}"/>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2EF8EB15-1C55-1B7D-9685-C24F33D60D6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6939597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10</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2/22/2026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Matthew 10:32-33</a:t>
            </a:r>
            <a:r>
              <a:rPr lang="en-US" b="0" dirty="0"/>
              <a:t> – “32  </a:t>
            </a:r>
            <a:r>
              <a:rPr lang="en-US" b="1" dirty="0"/>
              <a:t>So everyone who acknowledges me before men, I also will acknowledge before my Father who is in heaven,  33 but whoever denies me before men, I also will deny before my Father who is in heaven</a:t>
            </a:r>
            <a:r>
              <a:rPr lang="en-US" b="0" dirty="0"/>
              <a:t>.” ESV</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11</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2/22/2026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976055">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12</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2/22/2026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II Corinthians 13:5-9</a:t>
            </a:r>
            <a:r>
              <a:rPr lang="en-US" dirty="0"/>
              <a:t> – “5 </a:t>
            </a:r>
            <a:r>
              <a:rPr lang="en-US" b="1" dirty="0"/>
              <a:t>Examine yourselves, to see whether you are in the faith. Test yourselves</a:t>
            </a:r>
            <a:r>
              <a:rPr lang="en-US" dirty="0"/>
              <a:t>. Or do you not realize this about yourselves, that Jesus Christ is in you? – unless indeed you fail to meet the test! 6 I hope you will find out that we have not failed the test. 7 But we pray to God that you may not do wrong – not that we may appear to have met the test, but that you may do what is right, though we may seem to have failed. 8 For we cannot do anything against the truth, but only for the truth. 9 For we are glad when we are weak and you are strong. Your restoration is what we pray for.” ESV</a:t>
            </a:r>
          </a:p>
          <a:p>
            <a:pPr defTabSz="990511">
              <a:defRPr/>
            </a:pPr>
            <a:endParaRPr lang="en-US" dirty="0"/>
          </a:p>
          <a:p>
            <a:r>
              <a:rPr lang="en-US" b="1" dirty="0"/>
              <a:t>II Corinthians 11:12-15</a:t>
            </a:r>
            <a:r>
              <a:rPr lang="en-US" dirty="0"/>
              <a:t> – “12 And what I do I will continue to do, in order to undermine the claim of those who would like to claim that in their boasted mission they work on the same terms as we do. 13 For </a:t>
            </a:r>
            <a:r>
              <a:rPr lang="en-US" b="1" dirty="0"/>
              <a:t>such men are false apostles</a:t>
            </a:r>
            <a:r>
              <a:rPr lang="en-US" dirty="0"/>
              <a:t>, deceitful workmen, disguising themselves as apostles of Christ. 14 And no wonder, for even Satan disguises himself as an angel of light. 15 So it is no surprise if his servants, also, disguise themselves as servants of righteousness. Their end will correspond to their deeds.” ESV</a:t>
            </a:r>
          </a:p>
          <a:p>
            <a:endParaRPr lang="en-US" dirty="0"/>
          </a:p>
        </p:txBody>
      </p:sp>
      <p:sp>
        <p:nvSpPr>
          <p:cNvPr id="4" name="Slide Number Placeholder 3"/>
          <p:cNvSpPr>
            <a:spLocks noGrp="1"/>
          </p:cNvSpPr>
          <p:nvPr>
            <p:ph type="sldNum" sz="quarter" idx="5"/>
          </p:nvPr>
        </p:nvSpPr>
        <p:spPr/>
        <p:txBody>
          <a:bodyPr/>
          <a:lstStyle/>
          <a:p>
            <a:fld id="{526B5EA1-4B43-4393-BA1F-6E00B1C3BEC6}" type="slidenum">
              <a:rPr lang="en-US" smtClean="0"/>
              <a:t>2</a:t>
            </a:fld>
            <a:endParaRPr lang="en-US"/>
          </a:p>
        </p:txBody>
      </p:sp>
      <p:sp>
        <p:nvSpPr>
          <p:cNvPr id="5" name="Date Placeholder 4">
            <a:extLst>
              <a:ext uri="{FF2B5EF4-FFF2-40B4-BE49-F238E27FC236}">
                <a16:creationId xmlns:a16="http://schemas.microsoft.com/office/drawing/2014/main" id="{E4BEE287-2E9A-DD51-6505-6C480278F547}"/>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709AF7B7-9129-203D-27E5-AF4DA9C85EE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62329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26:1-5</a:t>
            </a:r>
            <a:r>
              <a:rPr lang="en-US" dirty="0"/>
              <a:t> – “1 Vindicate me, O Lord, for I have walked in my integrity, and I have trusted in the Lord without wavering. 2 </a:t>
            </a:r>
            <a:r>
              <a:rPr lang="en-US" b="1" dirty="0"/>
              <a:t>Prove me, O Lord, and try me</a:t>
            </a:r>
            <a:r>
              <a:rPr lang="en-US" dirty="0"/>
              <a:t>; test my heart and my mind. 3 For your steadfast love is before my eyes, and I walk in your faithfulness. 4 I do not sit with men of falsehood, nor do I consort with hypocrites. 5 I hate the assembly of evildoers, and I will not sit with the wicked.” ESV</a:t>
            </a:r>
          </a:p>
          <a:p>
            <a:r>
              <a:rPr lang="en-US" dirty="0"/>
              <a:t>	[</a:t>
            </a:r>
            <a:r>
              <a:rPr lang="en-US" b="1" dirty="0"/>
              <a:t>David asks God to examine him</a:t>
            </a:r>
            <a:r>
              <a:rPr lang="en-US" dirty="0"/>
              <a:t>]</a:t>
            </a:r>
          </a:p>
          <a:p>
            <a:endParaRPr lang="en-US" dirty="0"/>
          </a:p>
          <a:p>
            <a:r>
              <a:rPr lang="en-US" b="1" dirty="0"/>
              <a:t>Psalms 139:1-6, 23-24</a:t>
            </a:r>
            <a:r>
              <a:rPr lang="en-US" dirty="0"/>
              <a:t> – “1 O Lord, </a:t>
            </a:r>
            <a:r>
              <a:rPr lang="en-US" b="1" dirty="0"/>
              <a:t>you have searched me and known me!</a:t>
            </a:r>
            <a:r>
              <a:rPr lang="en-US" dirty="0"/>
              <a:t> 2 You know when I sit down and when I rise up; you discern my thoughts from afar. 3 You search out my path and my lying down and are acquainted with all my ways. 4 Even before a word is on my tongue, behold, O Lord, you know it altogether. 5 You hem me in, behind and before, and lay your hand upon me. 6 Such knowledge is too wonderful for me; it is high; I cannot attain it … 23 Search me, O God, and know my heart! Try me and know my thoughts! 24 And see if there be any grievous way in me, and </a:t>
            </a:r>
            <a:r>
              <a:rPr lang="en-US" b="1" dirty="0"/>
              <a:t>lead me in the way everlasting!</a:t>
            </a:r>
            <a:r>
              <a:rPr lang="en-US" dirty="0"/>
              <a:t>” ESV</a:t>
            </a:r>
          </a:p>
          <a:p>
            <a:endParaRPr lang="en-US" dirty="0"/>
          </a:p>
          <a:p>
            <a:r>
              <a:rPr lang="en-US" b="1" dirty="0"/>
              <a:t>Revelation 8:3-4</a:t>
            </a:r>
            <a:r>
              <a:rPr lang="en-US" dirty="0"/>
              <a:t> – “3 And another angel came and stood at the altar with a golden censer, and he was given much incense to offer with the prayers of all the saints on the golden altar before the throne, 4 and the smoke of the incense, with </a:t>
            </a:r>
            <a:r>
              <a:rPr lang="en-US" b="1" dirty="0"/>
              <a:t>the prayers of the saints, rose before God</a:t>
            </a:r>
            <a:r>
              <a:rPr lang="en-US" dirty="0"/>
              <a:t> from the hand of the angel.” ESV</a:t>
            </a:r>
          </a:p>
          <a:p>
            <a:r>
              <a:rPr lang="en-US" dirty="0"/>
              <a:t>	[“</a:t>
            </a:r>
            <a:r>
              <a:rPr lang="en-US" b="1" dirty="0"/>
              <a:t>prayer cannot be made by any sincere person who understands the weighty activity of prayer to God without being awakened to an 	understanding of what corrections or improvements need to be made</a:t>
            </a:r>
            <a:r>
              <a:rPr lang="en-US" dirty="0"/>
              <a:t>”]</a:t>
            </a:r>
          </a:p>
          <a:p>
            <a:endParaRPr lang="en-US" dirty="0"/>
          </a:p>
          <a:p>
            <a:r>
              <a:rPr lang="en-US" dirty="0"/>
              <a:t>	[</a:t>
            </a:r>
            <a:r>
              <a:rPr lang="en-US" b="1" dirty="0"/>
              <a:t>Completing Psalms 26</a:t>
            </a:r>
            <a:r>
              <a:rPr lang="en-US" dirty="0"/>
              <a:t>]</a:t>
            </a:r>
          </a:p>
          <a:p>
            <a:r>
              <a:rPr lang="en-US" b="1" dirty="0"/>
              <a:t>Psalms 26:6-12</a:t>
            </a:r>
            <a:r>
              <a:rPr lang="en-US" dirty="0"/>
              <a:t> – “6 I wash my hands in innocence and go around your altar, O Lord, 7 proclaiming thanksgiving aloud, and telling all your wondrous deeds. 8 O Lord, I love the habitation of your house and the place where your glory dwells. 9 Do not sweep my soul away with sinners, nor my life with bloodthirsty men, 10 in whose hands are evil devices, and whose right hands are full of bribes. 11 But as for me, I shall walk in my integrity; redeem me, and be gracious to me. 12 My foot stands on level ground; </a:t>
            </a:r>
            <a:r>
              <a:rPr lang="en-US" b="1" dirty="0"/>
              <a:t>in the great assembly I will bless the Lord</a:t>
            </a:r>
            <a:r>
              <a:rPr lang="en-US" dirty="0"/>
              <a:t>.” ESV</a:t>
            </a:r>
          </a:p>
          <a:p>
            <a:endParaRPr lang="en-US" dirty="0"/>
          </a:p>
        </p:txBody>
      </p:sp>
      <p:sp>
        <p:nvSpPr>
          <p:cNvPr id="4" name="Slide Number Placeholder 3"/>
          <p:cNvSpPr>
            <a:spLocks noGrp="1"/>
          </p:cNvSpPr>
          <p:nvPr>
            <p:ph type="sldNum" sz="quarter" idx="5"/>
          </p:nvPr>
        </p:nvSpPr>
        <p:spPr/>
        <p:txBody>
          <a:bodyPr/>
          <a:lstStyle/>
          <a:p>
            <a:fld id="{526B5EA1-4B43-4393-BA1F-6E00B1C3BEC6}" type="slidenum">
              <a:rPr lang="en-US" smtClean="0"/>
              <a:t>3</a:t>
            </a:fld>
            <a:endParaRPr lang="en-US"/>
          </a:p>
        </p:txBody>
      </p:sp>
      <p:sp>
        <p:nvSpPr>
          <p:cNvPr id="5" name="Date Placeholder 4">
            <a:extLst>
              <a:ext uri="{FF2B5EF4-FFF2-40B4-BE49-F238E27FC236}">
                <a16:creationId xmlns:a16="http://schemas.microsoft.com/office/drawing/2014/main" id="{4318B6E2-FC9E-3B2C-3C68-28F517DD7FAD}"/>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947F3426-DDAA-7DD3-6C80-00AD3EB0FAA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93230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13A16-E275-5714-A092-D48DFC29FA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DB49F6-AF49-30A1-7BEF-4D297E793B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D783FC-67F7-09C6-8792-543B64B4EFF1}"/>
              </a:ext>
            </a:extLst>
          </p:cNvPr>
          <p:cNvSpPr>
            <a:spLocks noGrp="1"/>
          </p:cNvSpPr>
          <p:nvPr>
            <p:ph type="body" idx="1"/>
          </p:nvPr>
        </p:nvSpPr>
        <p:spPr/>
        <p:txBody>
          <a:bodyPr/>
          <a:lstStyle/>
          <a:p>
            <a:r>
              <a:rPr lang="en-US" dirty="0"/>
              <a:t>	[</a:t>
            </a:r>
            <a:r>
              <a:rPr lang="en-US" b="1" dirty="0"/>
              <a:t>Completing Psalms 26</a:t>
            </a:r>
            <a:r>
              <a:rPr lang="en-US" dirty="0"/>
              <a:t>]</a:t>
            </a:r>
          </a:p>
          <a:p>
            <a:r>
              <a:rPr lang="en-US" b="1" dirty="0"/>
              <a:t>Psalms 26:6-12</a:t>
            </a:r>
            <a:r>
              <a:rPr lang="en-US" dirty="0"/>
              <a:t> – “6 I wash my hands in innocence and go around your altar, O Lord, 7 proclaiming thanksgiving aloud, and telling all your wondrous deeds. 8 O Lord, I love the habitation of your house and the place where your glory dwells. 9 Do not sweep my soul away with sinners, nor my life with bloodthirsty men, 10 in whose hands are evil devices, and whose right hands are full of bribes. 11 But as for me, I shall walk in my integrity; redeem me, and be gracious to me. 12 My foot stands on level ground; </a:t>
            </a:r>
            <a:r>
              <a:rPr lang="en-US" b="1" dirty="0"/>
              <a:t>in the great assembly I will bless the Lord</a:t>
            </a:r>
            <a:r>
              <a:rPr lang="en-US" dirty="0"/>
              <a:t>.” ESV</a:t>
            </a:r>
          </a:p>
          <a:p>
            <a:endParaRPr lang="en-US" dirty="0"/>
          </a:p>
          <a:p>
            <a:r>
              <a:rPr lang="en-US" dirty="0"/>
              <a:t>	[</a:t>
            </a:r>
            <a:r>
              <a:rPr lang="en-US" b="1" dirty="0"/>
              <a:t>Self-help (pleasure, comfort, happiness, etc. – the modern worldly focus), people pleasing (including family), tallying the good to eclipse the bad, 	merely avoiding consequences, etc.</a:t>
            </a:r>
            <a:r>
              <a:rPr lang="en-US" dirty="0"/>
              <a:t>]</a:t>
            </a:r>
          </a:p>
        </p:txBody>
      </p:sp>
      <p:sp>
        <p:nvSpPr>
          <p:cNvPr id="4" name="Slide Number Placeholder 3">
            <a:extLst>
              <a:ext uri="{FF2B5EF4-FFF2-40B4-BE49-F238E27FC236}">
                <a16:creationId xmlns:a16="http://schemas.microsoft.com/office/drawing/2014/main" id="{FAA92D30-E7B4-22AB-E4BA-2DF8A90DF597}"/>
              </a:ext>
            </a:extLst>
          </p:cNvPr>
          <p:cNvSpPr>
            <a:spLocks noGrp="1"/>
          </p:cNvSpPr>
          <p:nvPr>
            <p:ph type="sldNum" sz="quarter" idx="5"/>
          </p:nvPr>
        </p:nvSpPr>
        <p:spPr/>
        <p:txBody>
          <a:bodyPr/>
          <a:lstStyle/>
          <a:p>
            <a:pPr defTabSz="495256">
              <a:defRPr/>
            </a:pPr>
            <a:fld id="{526B5EA1-4B43-4393-BA1F-6E00B1C3BEC6}" type="slidenum">
              <a:rPr lang="en-US">
                <a:solidFill>
                  <a:prstClr val="black"/>
                </a:solidFill>
                <a:latin typeface="Aptos" panose="02110004020202020204"/>
              </a:rPr>
              <a:pPr defTabSz="495256">
                <a:defRPr/>
              </a:pPr>
              <a:t>4</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BD351183-D4C6-5C6B-BAC8-1A1BEA4E0764}"/>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3D6D6113-2709-AE42-32BE-7CCB7D9DF3A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078142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119:102-105</a:t>
            </a:r>
            <a:r>
              <a:rPr lang="en-US" dirty="0"/>
              <a:t> – “102 I do not turn aside from your rules, for you have taught me. 103 How sweet are your words to my taste, sweeter than honey to my mouth! 104 Through your precepts I get understanding; therefore I hate every false way. 105 </a:t>
            </a:r>
            <a:r>
              <a:rPr lang="en-US" b="1" dirty="0"/>
              <a:t>Your word is a lamp to my feet</a:t>
            </a:r>
            <a:r>
              <a:rPr lang="en-US" dirty="0"/>
              <a:t> and a light to my path.” ESV</a:t>
            </a:r>
          </a:p>
          <a:p>
            <a:endParaRPr lang="en-US" dirty="0"/>
          </a:p>
          <a:p>
            <a:r>
              <a:rPr lang="en-US" b="1" dirty="0"/>
              <a:t>John 1:1-5</a:t>
            </a:r>
            <a:r>
              <a:rPr lang="en-US" dirty="0"/>
              <a:t> – “1 In the beginning was the Word, and the Word was with God, and the Word was God. 2 He was in the beginning with God. 3 All things were made through him, and without him was not any thing made that was made. 4 In him was life, and </a:t>
            </a:r>
            <a:r>
              <a:rPr lang="en-US" b="1" dirty="0"/>
              <a:t>the life was the light of men</a:t>
            </a:r>
            <a:r>
              <a:rPr lang="en-US" dirty="0"/>
              <a:t>. 5 The light shines in the darkness, and the darkness has not overcome it.” ESV</a:t>
            </a:r>
          </a:p>
          <a:p>
            <a:endParaRPr lang="en-US" dirty="0"/>
          </a:p>
          <a:p>
            <a:endParaRPr lang="en-US" dirty="0"/>
          </a:p>
        </p:txBody>
      </p:sp>
      <p:sp>
        <p:nvSpPr>
          <p:cNvPr id="4" name="Slide Number Placeholder 3"/>
          <p:cNvSpPr>
            <a:spLocks noGrp="1"/>
          </p:cNvSpPr>
          <p:nvPr>
            <p:ph type="sldNum" sz="quarter" idx="5"/>
          </p:nvPr>
        </p:nvSpPr>
        <p:spPr/>
        <p:txBody>
          <a:bodyPr/>
          <a:lstStyle/>
          <a:p>
            <a:fld id="{526B5EA1-4B43-4393-BA1F-6E00B1C3BEC6}" type="slidenum">
              <a:rPr lang="en-US" smtClean="0"/>
              <a:t>5</a:t>
            </a:fld>
            <a:endParaRPr lang="en-US"/>
          </a:p>
        </p:txBody>
      </p:sp>
      <p:sp>
        <p:nvSpPr>
          <p:cNvPr id="5" name="Date Placeholder 4">
            <a:extLst>
              <a:ext uri="{FF2B5EF4-FFF2-40B4-BE49-F238E27FC236}">
                <a16:creationId xmlns:a16="http://schemas.microsoft.com/office/drawing/2014/main" id="{32CF0A45-22DA-798A-6981-E549955B5F71}"/>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08390047-36D9-4AA2-B66E-60299F59F27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31154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74E4A-DA59-1328-F541-9ECB2A9096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93C130-386F-50AA-5C2C-9F4C410A3D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7B7488-09BA-ED41-682C-4314658C1009}"/>
              </a:ext>
            </a:extLst>
          </p:cNvPr>
          <p:cNvSpPr>
            <a:spLocks noGrp="1"/>
          </p:cNvSpPr>
          <p:nvPr>
            <p:ph type="body" idx="1"/>
          </p:nvPr>
        </p:nvSpPr>
        <p:spPr/>
        <p:txBody>
          <a:bodyPr/>
          <a:lstStyle/>
          <a:p>
            <a:r>
              <a:rPr lang="en-US" b="1" dirty="0"/>
              <a:t>Isaiah 2:5-8</a:t>
            </a:r>
            <a:r>
              <a:rPr lang="en-US" dirty="0"/>
              <a:t> – “5 O house of Jacob, come, </a:t>
            </a:r>
            <a:r>
              <a:rPr lang="en-US" b="1" dirty="0"/>
              <a:t>let us walk in the light of the Lord</a:t>
            </a:r>
            <a:r>
              <a:rPr lang="en-US" dirty="0"/>
              <a:t>. 6 For you [</a:t>
            </a:r>
            <a:r>
              <a:rPr lang="en-US" b="1" dirty="0"/>
              <a:t>God</a:t>
            </a:r>
            <a:r>
              <a:rPr lang="en-US" dirty="0"/>
              <a:t>] have rejected your people, the house of Jacob, because they are full of things from the east and of fortune-tellers like the Philistines, and they strike hands with the children of foreigners. 7 Their land is filled with silver and gold, and there is no end to their treasures; their land is filled with horses, and there is no end to their chariots. 8 Their land is filled with idols; they bow down to the work of their hands, to what their own fingers have made.” ESV</a:t>
            </a:r>
          </a:p>
          <a:p>
            <a:r>
              <a:rPr lang="en-US" dirty="0"/>
              <a:t>	[</a:t>
            </a:r>
            <a:r>
              <a:rPr lang="en-US" b="1" dirty="0"/>
              <a:t>(v. 5) – the true standard; (v. 6) – foreign standards – worldliness, human wisdom, culture, peers, etc.; (v. 7) – material comfort – money, possessions, 	worldly success, false protection – savings, allies, etc.; (v. 8) – perverted religion – error, half-truth, emotions, etc.</a:t>
            </a:r>
            <a:r>
              <a:rPr lang="en-US" dirty="0"/>
              <a:t>]</a:t>
            </a:r>
          </a:p>
          <a:p>
            <a:endParaRPr lang="en-US" dirty="0"/>
          </a:p>
          <a:p>
            <a:r>
              <a:rPr lang="en-US" b="1" dirty="0"/>
              <a:t>Jeremiah 6:13-15</a:t>
            </a:r>
            <a:r>
              <a:rPr lang="en-US" dirty="0"/>
              <a:t> – “13 ‘For from the least to the greatest of them, everyone is greedy for unjust gain; and from prophet to priest, everyone deals falsely. 14 They have healed the wound of my people lightly, saying, </a:t>
            </a:r>
            <a:r>
              <a:rPr lang="en-US" b="1" dirty="0"/>
              <a:t>“Peace, peace,” when there is no peace</a:t>
            </a:r>
            <a:r>
              <a:rPr lang="en-US" dirty="0"/>
              <a:t>. 15 Were they ashamed when they committed abomination? No, they were not at all ashamed; they did not know how to blush. Therefore they shall fall among those who fall; at the time that I punish them, they shall be overthrown,’ says the Lord.” ESV</a:t>
            </a:r>
          </a:p>
          <a:p>
            <a:endParaRPr lang="en-US" dirty="0"/>
          </a:p>
          <a:p>
            <a:r>
              <a:rPr lang="en-US" dirty="0"/>
              <a:t>	[</a:t>
            </a:r>
            <a:r>
              <a:rPr lang="en-US" b="1" dirty="0"/>
              <a:t>Not on the slide</a:t>
            </a:r>
            <a:r>
              <a:rPr lang="en-US" b="0" dirty="0"/>
              <a:t>]</a:t>
            </a:r>
            <a:endParaRPr lang="en-US" dirty="0"/>
          </a:p>
          <a:p>
            <a:r>
              <a:rPr lang="en-US" b="1" dirty="0"/>
              <a:t>Psalms 19:7-10</a:t>
            </a:r>
            <a:r>
              <a:rPr lang="en-US" dirty="0"/>
              <a:t> – “7 </a:t>
            </a:r>
            <a:r>
              <a:rPr lang="en-US" b="1" dirty="0"/>
              <a:t>The law of the Lord is perfect</a:t>
            </a:r>
            <a:r>
              <a:rPr lang="en-US" dirty="0"/>
              <a:t>, reviving the soul; the testimony of the Lord is sure, making wise the simple; 8 the precepts of the Lord are right, rejoicing the heart; the commandment of the Lord is pure, enlightening the eyes; 9 the fear of the Lord is clean, enduring forever; the rules of the Lord are true, and righteous altogether. 10 More to be desired are they than gold, even much fine gold; sweeter also than honey and drippings of the honeycomb” ESV</a:t>
            </a:r>
          </a:p>
          <a:p>
            <a:endParaRPr lang="en-US" dirty="0"/>
          </a:p>
          <a:p>
            <a:r>
              <a:rPr lang="en-US" b="1" dirty="0"/>
              <a:t>II Timothy 3:16-17</a:t>
            </a:r>
            <a:r>
              <a:rPr lang="en-US" dirty="0"/>
              <a:t> – “16 </a:t>
            </a:r>
            <a:r>
              <a:rPr lang="en-US" b="1" dirty="0"/>
              <a:t>All Scripture is breathed out by God</a:t>
            </a:r>
            <a:r>
              <a:rPr lang="en-US" dirty="0"/>
              <a:t> and profitable for teaching, for reproof, for correction, and for training in righteousness, 17 that the man of God may be competent, equipped for every good work.” ESV</a:t>
            </a:r>
          </a:p>
          <a:p>
            <a:endParaRPr lang="en-US" dirty="0"/>
          </a:p>
        </p:txBody>
      </p:sp>
      <p:sp>
        <p:nvSpPr>
          <p:cNvPr id="4" name="Slide Number Placeholder 3">
            <a:extLst>
              <a:ext uri="{FF2B5EF4-FFF2-40B4-BE49-F238E27FC236}">
                <a16:creationId xmlns:a16="http://schemas.microsoft.com/office/drawing/2014/main" id="{26899FC0-6F1D-9CC1-6E16-786CC6707431}"/>
              </a:ext>
            </a:extLst>
          </p:cNvPr>
          <p:cNvSpPr>
            <a:spLocks noGrp="1"/>
          </p:cNvSpPr>
          <p:nvPr>
            <p:ph type="sldNum" sz="quarter" idx="5"/>
          </p:nvPr>
        </p:nvSpPr>
        <p:spPr/>
        <p:txBody>
          <a:bodyPr/>
          <a:lstStyle/>
          <a:p>
            <a:pPr defTabSz="495256">
              <a:defRPr/>
            </a:pPr>
            <a:fld id="{526B5EA1-4B43-4393-BA1F-6E00B1C3BEC6}" type="slidenum">
              <a:rPr lang="en-US">
                <a:solidFill>
                  <a:prstClr val="black"/>
                </a:solidFill>
                <a:latin typeface="Aptos" panose="02110004020202020204"/>
              </a:rPr>
              <a:pPr defTabSz="495256">
                <a:defRPr/>
              </a:pPr>
              <a:t>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215D0389-0DEC-E798-5C2C-0381A1DF853B}"/>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6FFEC735-66BF-A627-A86E-D4251DEC982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84685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Proverbs 27:17</a:t>
            </a:r>
            <a:r>
              <a:rPr lang="en-US" dirty="0"/>
              <a:t> – “Iron sharpens iron, and </a:t>
            </a:r>
            <a:r>
              <a:rPr lang="en-US" b="1" dirty="0"/>
              <a:t>one man sharpens another</a:t>
            </a:r>
            <a:r>
              <a:rPr lang="en-US" dirty="0"/>
              <a:t>.” ESV</a:t>
            </a:r>
          </a:p>
          <a:p>
            <a:endParaRPr lang="en-US" dirty="0"/>
          </a:p>
          <a:p>
            <a:r>
              <a:rPr lang="en-US" b="1" dirty="0"/>
              <a:t>I Corinthians 11:1</a:t>
            </a:r>
            <a:r>
              <a:rPr lang="en-US" dirty="0"/>
              <a:t> – “</a:t>
            </a:r>
            <a:r>
              <a:rPr lang="en-US" b="1" dirty="0"/>
              <a:t>Be imitators of me, as I am of Christ</a:t>
            </a:r>
            <a:r>
              <a:rPr lang="en-US" dirty="0"/>
              <a:t>.” ESV</a:t>
            </a:r>
          </a:p>
          <a:p>
            <a:endParaRPr lang="en-US" dirty="0"/>
          </a:p>
          <a:p>
            <a:r>
              <a:rPr lang="en-US" b="1" dirty="0"/>
              <a:t>Philippians 3:14-17</a:t>
            </a:r>
            <a:r>
              <a:rPr lang="en-US" dirty="0"/>
              <a:t> – “14 I press on toward the goal for the prize of the upward call of God in Christ Jesus. 15 Let those of us who are mature think this way, and if in anything you think otherwise, God will reveal that also to you. 16 Only let us hold true to what we have attained. 17 Brothers, join in imitating me, and </a:t>
            </a:r>
            <a:r>
              <a:rPr lang="en-US" b="1" dirty="0"/>
              <a:t>keep your eyes on those who walk according to the example</a:t>
            </a:r>
            <a:r>
              <a:rPr lang="en-US" dirty="0"/>
              <a:t> you have in us.” ESV</a:t>
            </a:r>
          </a:p>
          <a:p>
            <a:endParaRPr lang="en-US" dirty="0"/>
          </a:p>
          <a:p>
            <a:endParaRPr lang="en-US" dirty="0"/>
          </a:p>
        </p:txBody>
      </p:sp>
      <p:sp>
        <p:nvSpPr>
          <p:cNvPr id="4" name="Slide Number Placeholder 3"/>
          <p:cNvSpPr>
            <a:spLocks noGrp="1"/>
          </p:cNvSpPr>
          <p:nvPr>
            <p:ph type="sldNum" sz="quarter" idx="5"/>
          </p:nvPr>
        </p:nvSpPr>
        <p:spPr/>
        <p:txBody>
          <a:bodyPr/>
          <a:lstStyle/>
          <a:p>
            <a:fld id="{526B5EA1-4B43-4393-BA1F-6E00B1C3BEC6}" type="slidenum">
              <a:rPr lang="en-US" smtClean="0"/>
              <a:t>7</a:t>
            </a:fld>
            <a:endParaRPr lang="en-US"/>
          </a:p>
        </p:txBody>
      </p:sp>
      <p:sp>
        <p:nvSpPr>
          <p:cNvPr id="5" name="Date Placeholder 4">
            <a:extLst>
              <a:ext uri="{FF2B5EF4-FFF2-40B4-BE49-F238E27FC236}">
                <a16:creationId xmlns:a16="http://schemas.microsoft.com/office/drawing/2014/main" id="{CF9A5B1A-B79E-C40F-A251-DBD55C09A27F}"/>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F78FE48A-A71E-1F69-FDFF-42EA27AFE6E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01044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1:1-2</a:t>
            </a:r>
            <a:r>
              <a:rPr lang="en-US" dirty="0"/>
              <a:t> – “1 Blessed is the man who walks not in the counsel of the wicked, nor stands in the way of sinners, nor sits in the seat of scoffers; 2 but his delight is in the law of the Lord, and </a:t>
            </a:r>
            <a:r>
              <a:rPr lang="en-US" b="1" dirty="0"/>
              <a:t>on his law he meditates</a:t>
            </a:r>
            <a:r>
              <a:rPr lang="en-US" dirty="0"/>
              <a:t> day and night.” ESV</a:t>
            </a:r>
          </a:p>
          <a:p>
            <a:endParaRPr lang="en-US" dirty="0"/>
          </a:p>
          <a:p>
            <a:r>
              <a:rPr lang="en-US" b="1" dirty="0"/>
              <a:t>Philippians 4:8-9</a:t>
            </a:r>
            <a:r>
              <a:rPr lang="en-US" dirty="0"/>
              <a:t> – “8 Finally, brothers, whatever is true, whatever is honorable, whatever is just, whatever is pure, whatever is lovely, whatever is commendable, if there is any excellence, if there is anything worthy of praise, </a:t>
            </a:r>
            <a:r>
              <a:rPr lang="en-US" b="1" dirty="0"/>
              <a:t>think about these things</a:t>
            </a:r>
            <a:r>
              <a:rPr lang="en-US" dirty="0"/>
              <a:t>. 9 What you have learned and received and heard and seen in me – practice these things, and the God of peace will be with you.” ESV</a:t>
            </a:r>
          </a:p>
          <a:p>
            <a:endParaRPr lang="en-US" dirty="0"/>
          </a:p>
          <a:p>
            <a:r>
              <a:rPr lang="en-US" b="1" dirty="0"/>
              <a:t>Psalms 4:4</a:t>
            </a:r>
            <a:r>
              <a:rPr lang="en-US" dirty="0"/>
              <a:t> – “4  Be angry, and do not sin;  </a:t>
            </a:r>
            <a:r>
              <a:rPr lang="en-US" b="1" dirty="0"/>
              <a:t>ponder in your own hearts</a:t>
            </a:r>
            <a:r>
              <a:rPr lang="en-US" dirty="0"/>
              <a:t> on your beds, and be silent. Selah” ESV</a:t>
            </a:r>
          </a:p>
          <a:p>
            <a:endParaRPr lang="en-US" dirty="0"/>
          </a:p>
          <a:p>
            <a:r>
              <a:rPr lang="en-US" b="1" dirty="0"/>
              <a:t>Psalms 63:5-8</a:t>
            </a:r>
            <a:r>
              <a:rPr lang="en-US" dirty="0"/>
              <a:t> – “5 My soul will be satisfied as with fat and rich food, and my mouth will praise you with joyful lips, 6 when I remember you upon my bed, and </a:t>
            </a:r>
            <a:r>
              <a:rPr lang="en-US" b="1" dirty="0"/>
              <a:t>meditate on you in the watches of the night</a:t>
            </a:r>
            <a:r>
              <a:rPr lang="en-US" dirty="0"/>
              <a:t>; 7 for you have been my help, and in the shadow of your wings I will sing for joy. 8 My soul clings to you; your right hand upholds me.” ESV</a:t>
            </a:r>
          </a:p>
          <a:p>
            <a:endParaRPr lang="en-US" dirty="0"/>
          </a:p>
          <a:p>
            <a:r>
              <a:rPr lang="en-US" b="1" dirty="0"/>
              <a:t>Joshua 1:8</a:t>
            </a:r>
            <a:r>
              <a:rPr lang="en-US" dirty="0"/>
              <a:t> – “This Book of the Law shall not depart from your mouth, but </a:t>
            </a:r>
            <a:r>
              <a:rPr lang="en-US" b="1" dirty="0"/>
              <a:t>you shall meditate on it</a:t>
            </a:r>
            <a:r>
              <a:rPr lang="en-US" dirty="0"/>
              <a:t> day and night, so that you may be careful to do according to all that is written in it. For then you will make your way prosperous, and then you will have good success.” ESV</a:t>
            </a:r>
          </a:p>
          <a:p>
            <a:endParaRPr lang="en-US" dirty="0"/>
          </a:p>
          <a:p>
            <a:r>
              <a:rPr lang="en-US" dirty="0"/>
              <a:t>	[The idea is more than just study, but it is working through what is gleaned from scripture in one’s mind in an effort to understand it on a greater, and 	more practical level.</a:t>
            </a:r>
          </a:p>
          <a:p>
            <a:r>
              <a:rPr lang="en-US" dirty="0"/>
              <a:t>	1. How does it apply to me? Is my life in agreement with this? How could I make this more apparent in my life?</a:t>
            </a:r>
          </a:p>
          <a:p>
            <a:r>
              <a:rPr lang="en-US" dirty="0"/>
              <a:t>	2. God’s word reveals to us who we truly are when we use it in this way</a:t>
            </a:r>
          </a:p>
          <a:p>
            <a:r>
              <a:rPr lang="en-US" b="1" dirty="0"/>
              <a:t>		Revelation 2:23b</a:t>
            </a:r>
            <a:r>
              <a:rPr lang="en-US" dirty="0"/>
              <a:t> – “23 … And all the churches will know that </a:t>
            </a:r>
            <a:r>
              <a:rPr lang="en-US" b="1" dirty="0"/>
              <a:t>I am he who searches mind and heart</a:t>
            </a:r>
            <a:r>
              <a:rPr lang="en-US" dirty="0"/>
              <a:t>, and I will give to each of you as your 		works deserve.” ESV</a:t>
            </a:r>
          </a:p>
          <a:p>
            <a:r>
              <a:rPr lang="en-US" b="1" dirty="0"/>
              <a:t>		Hebrews 4:12-13</a:t>
            </a:r>
            <a:r>
              <a:rPr lang="en-US" dirty="0"/>
              <a:t> – “12 For the word of God is living and active, sharper than any two-edged sword, piercing to the division of soul and of 		spirit, of joints and of marrow, and </a:t>
            </a:r>
            <a:r>
              <a:rPr lang="en-US" b="1" dirty="0"/>
              <a:t>discerning the thoughts and intentions of the heart</a:t>
            </a:r>
            <a:r>
              <a:rPr lang="en-US" dirty="0"/>
              <a:t>. 13 And no creature is hidden from his sight, but 		all are naked and exposed to the eyes of him to whom we must give account.” ESV]</a:t>
            </a:r>
          </a:p>
          <a:p>
            <a:endParaRPr lang="en-US" dirty="0"/>
          </a:p>
        </p:txBody>
      </p:sp>
      <p:sp>
        <p:nvSpPr>
          <p:cNvPr id="4" name="Slide Number Placeholder 3"/>
          <p:cNvSpPr>
            <a:spLocks noGrp="1"/>
          </p:cNvSpPr>
          <p:nvPr>
            <p:ph type="sldNum" sz="quarter" idx="5"/>
          </p:nvPr>
        </p:nvSpPr>
        <p:spPr/>
        <p:txBody>
          <a:bodyPr/>
          <a:lstStyle/>
          <a:p>
            <a:fld id="{526B5EA1-4B43-4393-BA1F-6E00B1C3BEC6}" type="slidenum">
              <a:rPr lang="en-US" smtClean="0"/>
              <a:t>8</a:t>
            </a:fld>
            <a:endParaRPr lang="en-US"/>
          </a:p>
        </p:txBody>
      </p:sp>
      <p:sp>
        <p:nvSpPr>
          <p:cNvPr id="5" name="Date Placeholder 4">
            <a:extLst>
              <a:ext uri="{FF2B5EF4-FFF2-40B4-BE49-F238E27FC236}">
                <a16:creationId xmlns:a16="http://schemas.microsoft.com/office/drawing/2014/main" id="{EC300BEE-B461-1637-90C4-2377FD8FB605}"/>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AB7DB3D1-F894-1F2A-4184-88099F76406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51481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5ABFA-A942-76ED-A699-9A295158E6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A1A39B-0AAD-EE41-B6D7-05361A0702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7E564E-85A3-7862-106A-571285BA285F}"/>
              </a:ext>
            </a:extLst>
          </p:cNvPr>
          <p:cNvSpPr>
            <a:spLocks noGrp="1"/>
          </p:cNvSpPr>
          <p:nvPr>
            <p:ph type="body" idx="1"/>
          </p:nvPr>
        </p:nvSpPr>
        <p:spPr/>
        <p:txBody>
          <a:bodyPr/>
          <a:lstStyle/>
          <a:p>
            <a:r>
              <a:rPr lang="en-US" b="1" dirty="0"/>
              <a:t>James 1:22-25</a:t>
            </a:r>
            <a:r>
              <a:rPr lang="en-US" dirty="0"/>
              <a:t> – “22 But be doers of the word, and not hearers only, </a:t>
            </a:r>
            <a:r>
              <a:rPr lang="en-US" b="1" dirty="0"/>
              <a:t>deceiving yourselves</a:t>
            </a:r>
            <a:r>
              <a:rPr lang="en-US" dirty="0"/>
              <a:t>. 23 For if anyone is a hearer of the word and not a doer, he is like a man who looks intently at his natural face in a mirror. 24 For he looks at himself and goes away and at once forgets what he was like. 25 But the one who looks into the perfect law, the law of liberty, and perseveres, being no hearer who forgets but a doer who acts, he will be blessed in his doing.” ESV</a:t>
            </a:r>
          </a:p>
          <a:p>
            <a:endParaRPr lang="en-US" dirty="0"/>
          </a:p>
          <a:p>
            <a:r>
              <a:rPr lang="en-US" b="1" dirty="0"/>
              <a:t>Galatians 2:20</a:t>
            </a:r>
            <a:r>
              <a:rPr lang="en-US" dirty="0"/>
              <a:t> – “I have been crucified with Christ. It is no longer I who live, but </a:t>
            </a:r>
            <a:r>
              <a:rPr lang="en-US" b="1" dirty="0"/>
              <a:t>Christ who lives in me</a:t>
            </a:r>
            <a:r>
              <a:rPr lang="en-US" dirty="0"/>
              <a:t>. And the life I now live in the flesh I live by faith in the Son of God, who loved me and gave himself for me.” ESV</a:t>
            </a:r>
          </a:p>
          <a:p>
            <a:endParaRPr lang="en-US" dirty="0"/>
          </a:p>
          <a:p>
            <a:r>
              <a:rPr lang="en-US" b="1" dirty="0"/>
              <a:t>Revelation 21:8</a:t>
            </a:r>
            <a:r>
              <a:rPr lang="en-US" dirty="0"/>
              <a:t> – “8 But </a:t>
            </a:r>
            <a:r>
              <a:rPr lang="en-US" b="1" dirty="0"/>
              <a:t>as for the cowardly, the faithless</a:t>
            </a:r>
            <a:r>
              <a:rPr lang="en-US" dirty="0"/>
              <a:t>, the detestable, as for murderers, the sexually immoral, sorcerers, idolaters, and all liars, their portion will be in the lake that burns with fire and sulfur, which is the second death." ESV</a:t>
            </a:r>
          </a:p>
          <a:p>
            <a:endParaRPr lang="en-US" dirty="0"/>
          </a:p>
          <a:p>
            <a:r>
              <a:rPr lang="en-US" dirty="0"/>
              <a:t>	[</a:t>
            </a:r>
            <a:r>
              <a:rPr lang="en-US" b="1" dirty="0"/>
              <a:t>Paul changed</a:t>
            </a:r>
            <a:r>
              <a:rPr lang="en-US" b="0" dirty="0"/>
              <a:t>]</a:t>
            </a:r>
            <a:endParaRPr lang="en-US" dirty="0"/>
          </a:p>
          <a:p>
            <a:r>
              <a:rPr lang="en-US" b="1" dirty="0"/>
              <a:t>Galatians 1:23</a:t>
            </a:r>
            <a:r>
              <a:rPr lang="en-US" dirty="0"/>
              <a:t> – “They only were hearing it said, ‘</a:t>
            </a:r>
            <a:r>
              <a:rPr lang="en-US" b="1" dirty="0"/>
              <a:t>He who used to persecute us</a:t>
            </a:r>
            <a:r>
              <a:rPr lang="en-US" dirty="0"/>
              <a:t> is now preaching the faith he once tried to destroy.’" ESV</a:t>
            </a:r>
          </a:p>
          <a:p>
            <a:endParaRPr lang="en-US" dirty="0"/>
          </a:p>
          <a:p>
            <a:endParaRPr lang="en-US" dirty="0"/>
          </a:p>
          <a:p>
            <a:r>
              <a:rPr lang="en-US" b="1" dirty="0"/>
              <a:t>Conclusion</a:t>
            </a:r>
          </a:p>
          <a:p>
            <a:r>
              <a:rPr lang="en-US" dirty="0"/>
              <a:t>1. Self-examination is easier said than done. However, with God’s word we are equipped with the ability to peer into ourselves unlike others who reject it.</a:t>
            </a:r>
          </a:p>
          <a:p>
            <a:r>
              <a:rPr lang="en-US" dirty="0"/>
              <a:t>2. Our interaction with the truth and each other should be intimate and personal, rather than flippant and distant.</a:t>
            </a:r>
          </a:p>
          <a:p>
            <a:r>
              <a:rPr lang="en-US" dirty="0"/>
              <a:t>3. Without proper self-examination, we will fail to have Christ live in us, and we will miss out on the promises of God.</a:t>
            </a:r>
          </a:p>
          <a:p>
            <a:endParaRPr lang="en-US" dirty="0"/>
          </a:p>
        </p:txBody>
      </p:sp>
      <p:sp>
        <p:nvSpPr>
          <p:cNvPr id="4" name="Slide Number Placeholder 3">
            <a:extLst>
              <a:ext uri="{FF2B5EF4-FFF2-40B4-BE49-F238E27FC236}">
                <a16:creationId xmlns:a16="http://schemas.microsoft.com/office/drawing/2014/main" id="{7BC8D997-9988-144B-E157-EDDF076B50CA}"/>
              </a:ext>
            </a:extLst>
          </p:cNvPr>
          <p:cNvSpPr>
            <a:spLocks noGrp="1"/>
          </p:cNvSpPr>
          <p:nvPr>
            <p:ph type="sldNum" sz="quarter" idx="5"/>
          </p:nvPr>
        </p:nvSpPr>
        <p:spPr/>
        <p:txBody>
          <a:bodyPr/>
          <a:lstStyle/>
          <a:p>
            <a:pPr defTabSz="495256">
              <a:defRPr/>
            </a:pPr>
            <a:fld id="{526B5EA1-4B43-4393-BA1F-6E00B1C3BEC6}" type="slidenum">
              <a:rPr lang="en-US">
                <a:solidFill>
                  <a:prstClr val="black"/>
                </a:solidFill>
                <a:latin typeface="Aptos" panose="02110004020202020204"/>
              </a:rPr>
              <a:pPr defTabSz="495256">
                <a:defRPr/>
              </a:pPr>
              <a:t>9</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E4980444-11B2-EE7C-59BB-C7A7972F6EB6}"/>
              </a:ext>
            </a:extLst>
          </p:cNvPr>
          <p:cNvSpPr>
            <a:spLocks noGrp="1"/>
          </p:cNvSpPr>
          <p:nvPr>
            <p:ph type="dt" idx="1"/>
          </p:nvPr>
        </p:nvSpPr>
        <p:spPr/>
        <p:txBody>
          <a:bodyPr/>
          <a:lstStyle/>
          <a:p>
            <a:r>
              <a:rPr lang="en-US"/>
              <a:t>2/22/2026 am</a:t>
            </a:r>
          </a:p>
        </p:txBody>
      </p:sp>
      <p:sp>
        <p:nvSpPr>
          <p:cNvPr id="6" name="Footer Placeholder 5">
            <a:extLst>
              <a:ext uri="{FF2B5EF4-FFF2-40B4-BE49-F238E27FC236}">
                <a16:creationId xmlns:a16="http://schemas.microsoft.com/office/drawing/2014/main" id="{250A48E4-E593-F0E3-55E8-375EF9C4378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51641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41857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13910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48140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5125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6683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24371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5750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1057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4002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0582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81127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627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7418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0338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147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2/21/2026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851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2/21/2026</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99139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247E9-84BD-EBEA-5BD2-52A039113496}"/>
              </a:ext>
            </a:extLst>
          </p:cNvPr>
          <p:cNvSpPr>
            <a:spLocks noGrp="1"/>
          </p:cNvSpPr>
          <p:nvPr>
            <p:ph type="ctrTitle"/>
          </p:nvPr>
        </p:nvSpPr>
        <p:spPr>
          <a:xfrm>
            <a:off x="1932256" y="4157959"/>
            <a:ext cx="6600451" cy="1015663"/>
          </a:xfrm>
        </p:spPr>
        <p:txBody>
          <a:bodyPr anchor="t" anchorCtr="0">
            <a:spAutoFit/>
          </a:bodyPr>
          <a:lstStyle/>
          <a:p>
            <a:r>
              <a:rPr lang="en-US" sz="6000" b="1" dirty="0">
                <a:solidFill>
                  <a:schemeClr val="tx1"/>
                </a:solidFill>
              </a:rPr>
              <a:t>Self-Examination</a:t>
            </a:r>
          </a:p>
        </p:txBody>
      </p:sp>
      <p:sp>
        <p:nvSpPr>
          <p:cNvPr id="3" name="Subtitle 2">
            <a:extLst>
              <a:ext uri="{FF2B5EF4-FFF2-40B4-BE49-F238E27FC236}">
                <a16:creationId xmlns:a16="http://schemas.microsoft.com/office/drawing/2014/main" id="{BA3DB44D-F57A-D1FE-A6FE-9206327266B3}"/>
              </a:ext>
            </a:extLst>
          </p:cNvPr>
          <p:cNvSpPr>
            <a:spLocks noGrp="1"/>
          </p:cNvSpPr>
          <p:nvPr>
            <p:ph type="subTitle" idx="1"/>
          </p:nvPr>
        </p:nvSpPr>
        <p:spPr>
          <a:xfrm>
            <a:off x="1932256" y="5173620"/>
            <a:ext cx="6600451" cy="523220"/>
          </a:xfrm>
        </p:spPr>
        <p:txBody>
          <a:bodyPr>
            <a:spAutoFit/>
          </a:bodyPr>
          <a:lstStyle/>
          <a:p>
            <a:r>
              <a:rPr lang="en-US" sz="2800" b="1" dirty="0">
                <a:solidFill>
                  <a:schemeClr val="tx1"/>
                </a:solidFill>
              </a:rPr>
              <a:t>II Corinthians 13:5-9</a:t>
            </a:r>
          </a:p>
        </p:txBody>
      </p:sp>
    </p:spTree>
    <p:extLst>
      <p:ext uri="{BB962C8B-B14F-4D97-AF65-F5344CB8AC3E}">
        <p14:creationId xmlns:p14="http://schemas.microsoft.com/office/powerpoint/2010/main" val="3043274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463040" y="612648"/>
            <a:ext cx="7019365" cy="707886"/>
          </a:xfrm>
        </p:spPr>
        <p:txBody>
          <a:bodyPr wrap="square">
            <a:spAutoFit/>
          </a:bodyPr>
          <a:lstStyle/>
          <a:p>
            <a:pPr algn="l"/>
            <a:r>
              <a:rPr lang="en-US" sz="40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4819781"/>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Matthew 10:32-33 – “So everyone who acknowledges me before men, I also will acknowledge before my Father who is in heaven …”</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1463040" y="612648"/>
            <a:ext cx="6979024" cy="707886"/>
          </a:xfrm>
        </p:spPr>
        <p:txBody>
          <a:bodyPr wrap="square">
            <a:spAutoFit/>
          </a:bodyPr>
          <a:lstStyle/>
          <a:p>
            <a:pPr algn="l"/>
            <a:r>
              <a:rPr lang="en-US" sz="40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1463040" y="612648"/>
            <a:ext cx="7005918" cy="707886"/>
          </a:xfrm>
        </p:spPr>
        <p:txBody>
          <a:bodyPr wrap="square">
            <a:spAutoFit/>
          </a:bodyPr>
          <a:lstStyle/>
          <a:p>
            <a:pPr algn="l"/>
            <a:r>
              <a:rPr lang="en-US" sz="40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5944E-87F1-6C7A-0BD3-E1C425B222BE}"/>
              </a:ext>
            </a:extLst>
          </p:cNvPr>
          <p:cNvSpPr>
            <a:spLocks noGrp="1"/>
          </p:cNvSpPr>
          <p:nvPr>
            <p:ph type="title"/>
          </p:nvPr>
        </p:nvSpPr>
        <p:spPr>
          <a:xfrm>
            <a:off x="1463040" y="611584"/>
            <a:ext cx="6589199" cy="707886"/>
          </a:xfrm>
        </p:spPr>
        <p:txBody>
          <a:bodyPr>
            <a:spAutoFit/>
          </a:bodyPr>
          <a:lstStyle/>
          <a:p>
            <a:r>
              <a:rPr lang="en-US" sz="4000" b="1" dirty="0">
                <a:solidFill>
                  <a:schemeClr val="tx1"/>
                </a:solidFill>
              </a:rPr>
              <a:t>Introduction</a:t>
            </a:r>
          </a:p>
        </p:txBody>
      </p:sp>
      <p:sp>
        <p:nvSpPr>
          <p:cNvPr id="3" name="Content Placeholder 2">
            <a:extLst>
              <a:ext uri="{FF2B5EF4-FFF2-40B4-BE49-F238E27FC236}">
                <a16:creationId xmlns:a16="http://schemas.microsoft.com/office/drawing/2014/main" id="{79850117-F65A-9BA6-E01A-1F4CC9B57790}"/>
              </a:ext>
            </a:extLst>
          </p:cNvPr>
          <p:cNvSpPr>
            <a:spLocks noGrp="1"/>
          </p:cNvSpPr>
          <p:nvPr>
            <p:ph idx="1"/>
          </p:nvPr>
        </p:nvSpPr>
        <p:spPr>
          <a:xfrm>
            <a:off x="1463039" y="1371600"/>
            <a:ext cx="7315200" cy="5345053"/>
          </a:xfrm>
        </p:spPr>
        <p:txBody>
          <a:bodyPr>
            <a:spAutoFit/>
          </a:bodyPr>
          <a:lstStyle/>
          <a:p>
            <a:r>
              <a:rPr lang="en-US" sz="2800" dirty="0">
                <a:solidFill>
                  <a:schemeClr val="tx1"/>
                </a:solidFill>
              </a:rPr>
              <a:t>II Corinthians deals, in part, with the negative influence of false apostles, and their rejection of Paul</a:t>
            </a:r>
          </a:p>
          <a:p>
            <a:pPr lvl="1"/>
            <a:r>
              <a:rPr lang="en-US" sz="2800" dirty="0">
                <a:solidFill>
                  <a:schemeClr val="tx1"/>
                </a:solidFill>
              </a:rPr>
              <a:t>cf. II Corinthians 11:12-15 – “… such men are false apostles …”</a:t>
            </a:r>
          </a:p>
          <a:p>
            <a:r>
              <a:rPr lang="en-US" sz="2800" dirty="0">
                <a:solidFill>
                  <a:schemeClr val="tx1"/>
                </a:solidFill>
              </a:rPr>
              <a:t>Paul wants the Corinthians to examine themselves, to see if they are truly faithful, and to know that he is too.</a:t>
            </a:r>
          </a:p>
          <a:p>
            <a:r>
              <a:rPr lang="en-US" sz="2800" dirty="0">
                <a:solidFill>
                  <a:schemeClr val="tx1"/>
                </a:solidFill>
              </a:rPr>
              <a:t>Self-examination must be a continual activity of a faithful child of God</a:t>
            </a:r>
          </a:p>
          <a:p>
            <a:pPr lvl="1"/>
            <a:r>
              <a:rPr lang="en-US" sz="2800" dirty="0">
                <a:solidFill>
                  <a:schemeClr val="tx1"/>
                </a:solidFill>
              </a:rPr>
              <a:t>How may we be successful in this?</a:t>
            </a:r>
          </a:p>
        </p:txBody>
      </p:sp>
    </p:spTree>
    <p:extLst>
      <p:ext uri="{BB962C8B-B14F-4D97-AF65-F5344CB8AC3E}">
        <p14:creationId xmlns:p14="http://schemas.microsoft.com/office/powerpoint/2010/main" val="4006957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E4E9F-714B-32B1-B472-99729757B195}"/>
              </a:ext>
            </a:extLst>
          </p:cNvPr>
          <p:cNvSpPr>
            <a:spLocks noGrp="1"/>
          </p:cNvSpPr>
          <p:nvPr>
            <p:ph type="title"/>
          </p:nvPr>
        </p:nvSpPr>
        <p:spPr>
          <a:xfrm>
            <a:off x="1463040" y="612648"/>
            <a:ext cx="6589199" cy="707886"/>
          </a:xfrm>
        </p:spPr>
        <p:txBody>
          <a:bodyPr>
            <a:spAutoFit/>
          </a:bodyPr>
          <a:lstStyle/>
          <a:p>
            <a:r>
              <a:rPr lang="en-US" sz="4000" b="1" dirty="0">
                <a:solidFill>
                  <a:schemeClr val="tx1"/>
                </a:solidFill>
              </a:rPr>
              <a:t>Persistent Prayer</a:t>
            </a:r>
          </a:p>
        </p:txBody>
      </p:sp>
      <p:sp>
        <p:nvSpPr>
          <p:cNvPr id="3" name="Content Placeholder 2">
            <a:extLst>
              <a:ext uri="{FF2B5EF4-FFF2-40B4-BE49-F238E27FC236}">
                <a16:creationId xmlns:a16="http://schemas.microsoft.com/office/drawing/2014/main" id="{B28EB8A2-942C-B261-297D-9F300F7B7239}"/>
              </a:ext>
            </a:extLst>
          </p:cNvPr>
          <p:cNvSpPr>
            <a:spLocks noGrp="1"/>
          </p:cNvSpPr>
          <p:nvPr>
            <p:ph idx="1"/>
          </p:nvPr>
        </p:nvSpPr>
        <p:spPr>
          <a:xfrm>
            <a:off x="1463039" y="1371600"/>
            <a:ext cx="7315200" cy="3631763"/>
          </a:xfrm>
        </p:spPr>
        <p:txBody>
          <a:bodyPr wrap="square">
            <a:spAutoFit/>
          </a:bodyPr>
          <a:lstStyle/>
          <a:p>
            <a:pPr marL="0" indent="0">
              <a:spcBef>
                <a:spcPts val="1200"/>
              </a:spcBef>
              <a:buNone/>
            </a:pPr>
            <a:r>
              <a:rPr lang="en-US" sz="3200" b="1" dirty="0">
                <a:solidFill>
                  <a:schemeClr val="tx1"/>
                </a:solidFill>
              </a:rPr>
              <a:t>Prayer intimately involves God</a:t>
            </a:r>
            <a:endParaRPr lang="en-US" sz="2800" b="1" dirty="0">
              <a:solidFill>
                <a:schemeClr val="tx1"/>
              </a:solidFill>
            </a:endParaRPr>
          </a:p>
          <a:p>
            <a:pPr lvl="1">
              <a:spcBef>
                <a:spcPts val="1200"/>
              </a:spcBef>
            </a:pPr>
            <a:r>
              <a:rPr lang="en-US" sz="2800" dirty="0">
                <a:solidFill>
                  <a:schemeClr val="tx1"/>
                </a:solidFill>
              </a:rPr>
              <a:t>Psalms 26:1-5 – “Prove me, O Lord, and try me”</a:t>
            </a:r>
          </a:p>
          <a:p>
            <a:pPr lvl="1">
              <a:spcBef>
                <a:spcPts val="1200"/>
              </a:spcBef>
            </a:pPr>
            <a:r>
              <a:rPr lang="en-US" sz="2800" dirty="0">
                <a:solidFill>
                  <a:schemeClr val="tx1"/>
                </a:solidFill>
              </a:rPr>
              <a:t>Psalms 139:1-6, 23-24 – “you have searched me and known me!”</a:t>
            </a:r>
          </a:p>
          <a:p>
            <a:pPr lvl="1">
              <a:spcBef>
                <a:spcPts val="1200"/>
              </a:spcBef>
            </a:pPr>
            <a:r>
              <a:rPr lang="en-US" sz="2800" dirty="0">
                <a:solidFill>
                  <a:schemeClr val="tx1"/>
                </a:solidFill>
              </a:rPr>
              <a:t>Revelation 8:3-4 – “… the prayers of the saints, rose before God …”</a:t>
            </a:r>
          </a:p>
        </p:txBody>
      </p:sp>
    </p:spTree>
    <p:extLst>
      <p:ext uri="{BB962C8B-B14F-4D97-AF65-F5344CB8AC3E}">
        <p14:creationId xmlns:p14="http://schemas.microsoft.com/office/powerpoint/2010/main" val="166202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AB472-74BE-5244-6B70-F7F06ABE59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A4D0B5-83AD-34B9-B597-81C3865F4E10}"/>
              </a:ext>
            </a:extLst>
          </p:cNvPr>
          <p:cNvSpPr>
            <a:spLocks noGrp="1"/>
          </p:cNvSpPr>
          <p:nvPr>
            <p:ph type="title"/>
          </p:nvPr>
        </p:nvSpPr>
        <p:spPr>
          <a:xfrm>
            <a:off x="1463040" y="612648"/>
            <a:ext cx="6589199" cy="707886"/>
          </a:xfrm>
        </p:spPr>
        <p:txBody>
          <a:bodyPr>
            <a:spAutoFit/>
          </a:bodyPr>
          <a:lstStyle/>
          <a:p>
            <a:r>
              <a:rPr lang="en-US" sz="4000" b="1" dirty="0">
                <a:solidFill>
                  <a:schemeClr val="tx1"/>
                </a:solidFill>
              </a:rPr>
              <a:t>Persistent Prayer</a:t>
            </a:r>
          </a:p>
        </p:txBody>
      </p:sp>
      <p:sp>
        <p:nvSpPr>
          <p:cNvPr id="3" name="Content Placeholder 2">
            <a:extLst>
              <a:ext uri="{FF2B5EF4-FFF2-40B4-BE49-F238E27FC236}">
                <a16:creationId xmlns:a16="http://schemas.microsoft.com/office/drawing/2014/main" id="{F7206BD5-8570-F35E-13B8-7C11A1FAC899}"/>
              </a:ext>
            </a:extLst>
          </p:cNvPr>
          <p:cNvSpPr>
            <a:spLocks noGrp="1"/>
          </p:cNvSpPr>
          <p:nvPr>
            <p:ph idx="1"/>
          </p:nvPr>
        </p:nvSpPr>
        <p:spPr>
          <a:xfrm>
            <a:off x="1463039" y="1371600"/>
            <a:ext cx="7315200" cy="5262979"/>
          </a:xfrm>
        </p:spPr>
        <p:txBody>
          <a:bodyPr wrap="square">
            <a:spAutoFit/>
          </a:bodyPr>
          <a:lstStyle/>
          <a:p>
            <a:pPr marL="0" indent="0">
              <a:spcBef>
                <a:spcPts val="600"/>
              </a:spcBef>
              <a:buNone/>
            </a:pPr>
            <a:r>
              <a:rPr lang="en-US" sz="3200" b="1" dirty="0">
                <a:solidFill>
                  <a:schemeClr val="tx1"/>
                </a:solidFill>
              </a:rPr>
              <a:t>Prayer is an expression of desire for continued fellowship with God</a:t>
            </a:r>
            <a:endParaRPr lang="en-US" sz="2800" b="1" dirty="0">
              <a:solidFill>
                <a:schemeClr val="tx1"/>
              </a:solidFill>
            </a:endParaRPr>
          </a:p>
          <a:p>
            <a:pPr lvl="1">
              <a:spcBef>
                <a:spcPts val="600"/>
              </a:spcBef>
            </a:pPr>
            <a:r>
              <a:rPr lang="en-US" sz="2800" dirty="0">
                <a:solidFill>
                  <a:schemeClr val="tx1"/>
                </a:solidFill>
              </a:rPr>
              <a:t>Psalms 26:6-12 – “in the great assembly I will bless the Lord”</a:t>
            </a:r>
          </a:p>
          <a:p>
            <a:pPr>
              <a:spcBef>
                <a:spcPts val="600"/>
              </a:spcBef>
            </a:pPr>
            <a:r>
              <a:rPr lang="en-US" sz="2800" dirty="0">
                <a:solidFill>
                  <a:schemeClr val="tx1"/>
                </a:solidFill>
              </a:rPr>
              <a:t>Our self-examination is not for:</a:t>
            </a:r>
          </a:p>
          <a:p>
            <a:pPr lvl="1">
              <a:spcBef>
                <a:spcPts val="600"/>
              </a:spcBef>
            </a:pPr>
            <a:r>
              <a:rPr lang="en-US" sz="2800" dirty="0">
                <a:solidFill>
                  <a:schemeClr val="tx1"/>
                </a:solidFill>
              </a:rPr>
              <a:t>Self-help, people pleasing, tallying up the good to outweigh the bad, avoiding consequences</a:t>
            </a:r>
          </a:p>
          <a:p>
            <a:pPr>
              <a:spcBef>
                <a:spcPts val="600"/>
              </a:spcBef>
            </a:pPr>
            <a:r>
              <a:rPr lang="en-US" sz="2800" dirty="0">
                <a:solidFill>
                  <a:schemeClr val="tx1"/>
                </a:solidFill>
              </a:rPr>
              <a:t>If we pray for God’s involvement in our self-examination, we won’t dismiss the findings but react accordingly</a:t>
            </a:r>
          </a:p>
        </p:txBody>
      </p:sp>
    </p:spTree>
    <p:extLst>
      <p:ext uri="{BB962C8B-B14F-4D97-AF65-F5344CB8AC3E}">
        <p14:creationId xmlns:p14="http://schemas.microsoft.com/office/powerpoint/2010/main" val="402148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13268-5025-9046-65BD-4190D1ED367C}"/>
              </a:ext>
            </a:extLst>
          </p:cNvPr>
          <p:cNvSpPr>
            <a:spLocks noGrp="1"/>
          </p:cNvSpPr>
          <p:nvPr>
            <p:ph type="title"/>
          </p:nvPr>
        </p:nvSpPr>
        <p:spPr>
          <a:xfrm>
            <a:off x="1463040" y="612648"/>
            <a:ext cx="6589199" cy="707886"/>
          </a:xfrm>
        </p:spPr>
        <p:txBody>
          <a:bodyPr>
            <a:spAutoFit/>
          </a:bodyPr>
          <a:lstStyle/>
          <a:p>
            <a:r>
              <a:rPr lang="en-US" sz="4000" b="1" dirty="0">
                <a:solidFill>
                  <a:schemeClr val="tx1"/>
                </a:solidFill>
              </a:rPr>
              <a:t>Objective Observation</a:t>
            </a:r>
          </a:p>
        </p:txBody>
      </p:sp>
      <p:sp>
        <p:nvSpPr>
          <p:cNvPr id="3" name="Content Placeholder 2">
            <a:extLst>
              <a:ext uri="{FF2B5EF4-FFF2-40B4-BE49-F238E27FC236}">
                <a16:creationId xmlns:a16="http://schemas.microsoft.com/office/drawing/2014/main" id="{90D46452-8070-01A7-F2EA-5A585AAB13F4}"/>
              </a:ext>
            </a:extLst>
          </p:cNvPr>
          <p:cNvSpPr>
            <a:spLocks noGrp="1"/>
          </p:cNvSpPr>
          <p:nvPr>
            <p:ph idx="1"/>
          </p:nvPr>
        </p:nvSpPr>
        <p:spPr>
          <a:xfrm>
            <a:off x="1463040" y="1371600"/>
            <a:ext cx="7315200" cy="5468164"/>
          </a:xfrm>
        </p:spPr>
        <p:txBody>
          <a:bodyPr>
            <a:spAutoFit/>
          </a:bodyPr>
          <a:lstStyle/>
          <a:p>
            <a:pPr marL="0" indent="0">
              <a:buNone/>
            </a:pPr>
            <a:r>
              <a:rPr lang="en-US" sz="3200" b="1" dirty="0">
                <a:solidFill>
                  <a:schemeClr val="tx1"/>
                </a:solidFill>
              </a:rPr>
              <a:t>Self-examination is only meaningful under the lamp of truth</a:t>
            </a:r>
            <a:endParaRPr lang="en-US" sz="2800" b="1" dirty="0">
              <a:solidFill>
                <a:schemeClr val="tx1"/>
              </a:solidFill>
            </a:endParaRPr>
          </a:p>
          <a:p>
            <a:pPr lvl="1"/>
            <a:r>
              <a:rPr lang="en-US" sz="2800" dirty="0">
                <a:solidFill>
                  <a:schemeClr val="tx1"/>
                </a:solidFill>
              </a:rPr>
              <a:t>Psalms 119:102-105 – “Your word is a lamp to my feet …”</a:t>
            </a:r>
          </a:p>
          <a:p>
            <a:pPr lvl="2"/>
            <a:r>
              <a:rPr lang="en-US" sz="2800" dirty="0">
                <a:solidFill>
                  <a:schemeClr val="tx1"/>
                </a:solidFill>
              </a:rPr>
              <a:t>This is the objective standard we must use.</a:t>
            </a:r>
          </a:p>
          <a:p>
            <a:pPr lvl="2"/>
            <a:r>
              <a:rPr lang="en-US" sz="2800" dirty="0">
                <a:solidFill>
                  <a:schemeClr val="tx1"/>
                </a:solidFill>
              </a:rPr>
              <a:t>John 1:1-5 – “… the life was the light of men”</a:t>
            </a:r>
          </a:p>
          <a:p>
            <a:pPr lvl="2"/>
            <a:r>
              <a:rPr lang="en-US" sz="2800" dirty="0">
                <a:solidFill>
                  <a:schemeClr val="tx1"/>
                </a:solidFill>
              </a:rPr>
              <a:t>Looking within myself is only helpful if I’m utilizing God’s word honestly</a:t>
            </a:r>
          </a:p>
        </p:txBody>
      </p:sp>
    </p:spTree>
    <p:extLst>
      <p:ext uri="{BB962C8B-B14F-4D97-AF65-F5344CB8AC3E}">
        <p14:creationId xmlns:p14="http://schemas.microsoft.com/office/powerpoint/2010/main" val="4178415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2201D-CDD9-947B-3F72-51BE7DE435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B6A1D-0896-221F-BCD4-D96A5C6D61DF}"/>
              </a:ext>
            </a:extLst>
          </p:cNvPr>
          <p:cNvSpPr>
            <a:spLocks noGrp="1"/>
          </p:cNvSpPr>
          <p:nvPr>
            <p:ph type="title"/>
          </p:nvPr>
        </p:nvSpPr>
        <p:spPr>
          <a:xfrm>
            <a:off x="1463040" y="612648"/>
            <a:ext cx="6589199" cy="707886"/>
          </a:xfrm>
        </p:spPr>
        <p:txBody>
          <a:bodyPr>
            <a:spAutoFit/>
          </a:bodyPr>
          <a:lstStyle/>
          <a:p>
            <a:r>
              <a:rPr lang="en-US" sz="4000" b="1" dirty="0">
                <a:solidFill>
                  <a:schemeClr val="tx1"/>
                </a:solidFill>
              </a:rPr>
              <a:t>Objective Observation</a:t>
            </a:r>
          </a:p>
        </p:txBody>
      </p:sp>
      <p:sp>
        <p:nvSpPr>
          <p:cNvPr id="3" name="Content Placeholder 2">
            <a:extLst>
              <a:ext uri="{FF2B5EF4-FFF2-40B4-BE49-F238E27FC236}">
                <a16:creationId xmlns:a16="http://schemas.microsoft.com/office/drawing/2014/main" id="{5EB3841B-4BB1-2D35-06C1-D9D7FF85765B}"/>
              </a:ext>
            </a:extLst>
          </p:cNvPr>
          <p:cNvSpPr>
            <a:spLocks noGrp="1"/>
          </p:cNvSpPr>
          <p:nvPr>
            <p:ph idx="1"/>
          </p:nvPr>
        </p:nvSpPr>
        <p:spPr>
          <a:xfrm>
            <a:off x="1463040" y="1371600"/>
            <a:ext cx="7315200" cy="5339923"/>
          </a:xfrm>
        </p:spPr>
        <p:txBody>
          <a:bodyPr>
            <a:spAutoFit/>
          </a:bodyPr>
          <a:lstStyle/>
          <a:p>
            <a:pPr marL="0" indent="0">
              <a:spcBef>
                <a:spcPts val="600"/>
              </a:spcBef>
              <a:buNone/>
            </a:pPr>
            <a:r>
              <a:rPr lang="en-US" sz="3200" b="1" dirty="0">
                <a:solidFill>
                  <a:schemeClr val="tx1"/>
                </a:solidFill>
              </a:rPr>
              <a:t>Self-examination is only meaningful under the lamp of truth</a:t>
            </a:r>
            <a:endParaRPr lang="en-US" sz="2800" b="1" dirty="0">
              <a:solidFill>
                <a:schemeClr val="tx1"/>
              </a:solidFill>
            </a:endParaRPr>
          </a:p>
          <a:p>
            <a:pPr lvl="1">
              <a:spcBef>
                <a:spcPts val="600"/>
              </a:spcBef>
            </a:pPr>
            <a:r>
              <a:rPr lang="en-US" sz="2800" dirty="0">
                <a:solidFill>
                  <a:schemeClr val="tx1"/>
                </a:solidFill>
              </a:rPr>
              <a:t>Israel’s destruction came from ignoring the light of truth</a:t>
            </a:r>
          </a:p>
          <a:p>
            <a:pPr lvl="2">
              <a:spcBef>
                <a:spcPts val="600"/>
              </a:spcBef>
            </a:pPr>
            <a:r>
              <a:rPr lang="en-US" sz="2800" dirty="0">
                <a:solidFill>
                  <a:schemeClr val="tx1"/>
                </a:solidFill>
              </a:rPr>
              <a:t>Isaiah 2:5-8 – “let us walk in the light of the Lord”</a:t>
            </a:r>
          </a:p>
          <a:p>
            <a:pPr lvl="1">
              <a:spcBef>
                <a:spcPts val="600"/>
              </a:spcBef>
            </a:pPr>
            <a:r>
              <a:rPr lang="en-US" sz="2800" dirty="0">
                <a:solidFill>
                  <a:schemeClr val="tx1"/>
                </a:solidFill>
              </a:rPr>
              <a:t>Israel loved their false prophets</a:t>
            </a:r>
          </a:p>
          <a:p>
            <a:pPr lvl="2">
              <a:spcBef>
                <a:spcPts val="600"/>
              </a:spcBef>
            </a:pPr>
            <a:r>
              <a:rPr lang="en-US" sz="2800" dirty="0">
                <a:solidFill>
                  <a:schemeClr val="tx1"/>
                </a:solidFill>
              </a:rPr>
              <a:t>Jeremiah 6:13-15 – “‘Peace, peace,’ when there is no peace”</a:t>
            </a:r>
          </a:p>
          <a:p>
            <a:pPr lvl="1">
              <a:spcBef>
                <a:spcPts val="600"/>
              </a:spcBef>
            </a:pPr>
            <a:r>
              <a:rPr lang="en-US" sz="2800" dirty="0">
                <a:solidFill>
                  <a:schemeClr val="tx1"/>
                </a:solidFill>
              </a:rPr>
              <a:t>We must “adjust” ourselves to the divine standard</a:t>
            </a:r>
          </a:p>
        </p:txBody>
      </p:sp>
    </p:spTree>
    <p:extLst>
      <p:ext uri="{BB962C8B-B14F-4D97-AF65-F5344CB8AC3E}">
        <p14:creationId xmlns:p14="http://schemas.microsoft.com/office/powerpoint/2010/main" val="807017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36FCD-A1AC-5254-1657-797DC87B9267}"/>
              </a:ext>
            </a:extLst>
          </p:cNvPr>
          <p:cNvSpPr>
            <a:spLocks noGrp="1"/>
          </p:cNvSpPr>
          <p:nvPr>
            <p:ph idx="1"/>
          </p:nvPr>
        </p:nvSpPr>
        <p:spPr>
          <a:xfrm>
            <a:off x="1463039" y="1371600"/>
            <a:ext cx="7392861" cy="4975721"/>
          </a:xfrm>
        </p:spPr>
        <p:txBody>
          <a:bodyPr wrap="square">
            <a:spAutoFit/>
          </a:bodyPr>
          <a:lstStyle/>
          <a:p>
            <a:pPr marL="0" indent="0">
              <a:buNone/>
            </a:pPr>
            <a:r>
              <a:rPr lang="en-US" sz="3200" b="1" dirty="0">
                <a:solidFill>
                  <a:schemeClr val="tx1"/>
                </a:solidFill>
              </a:rPr>
              <a:t>God provided brethren as a pattern</a:t>
            </a:r>
            <a:endParaRPr lang="en-US" sz="2800" b="1" dirty="0">
              <a:solidFill>
                <a:schemeClr val="tx1"/>
              </a:solidFill>
            </a:endParaRPr>
          </a:p>
          <a:p>
            <a:pPr lvl="1"/>
            <a:r>
              <a:rPr lang="en-US" sz="2800" dirty="0">
                <a:solidFill>
                  <a:schemeClr val="tx1"/>
                </a:solidFill>
              </a:rPr>
              <a:t>Proverbs 27:17 – “… one man sharpens another”</a:t>
            </a:r>
          </a:p>
          <a:p>
            <a:pPr lvl="1"/>
            <a:r>
              <a:rPr lang="en-US" sz="2800" dirty="0">
                <a:solidFill>
                  <a:schemeClr val="tx1"/>
                </a:solidFill>
              </a:rPr>
              <a:t>We mustn't discount the example of righteous brethren</a:t>
            </a:r>
          </a:p>
          <a:p>
            <a:pPr lvl="2"/>
            <a:r>
              <a:rPr lang="en-US" sz="2800" dirty="0">
                <a:solidFill>
                  <a:schemeClr val="tx1"/>
                </a:solidFill>
              </a:rPr>
              <a:t>cf. I Corinthians 11:1 – “Be imitators of me, as I am of Christ”</a:t>
            </a:r>
          </a:p>
          <a:p>
            <a:pPr lvl="2"/>
            <a:r>
              <a:rPr lang="en-US" sz="2800" dirty="0">
                <a:solidFill>
                  <a:schemeClr val="tx1"/>
                </a:solidFill>
              </a:rPr>
              <a:t>Philippians 3:14-17 – “… keep your eyes on those who walk according to the example …”</a:t>
            </a:r>
          </a:p>
        </p:txBody>
      </p:sp>
      <p:sp>
        <p:nvSpPr>
          <p:cNvPr id="4" name="Title 1">
            <a:extLst>
              <a:ext uri="{FF2B5EF4-FFF2-40B4-BE49-F238E27FC236}">
                <a16:creationId xmlns:a16="http://schemas.microsoft.com/office/drawing/2014/main" id="{57F3207F-EF39-76F9-046E-234E11642EB5}"/>
              </a:ext>
            </a:extLst>
          </p:cNvPr>
          <p:cNvSpPr>
            <a:spLocks noGrp="1"/>
          </p:cNvSpPr>
          <p:nvPr>
            <p:ph type="title"/>
          </p:nvPr>
        </p:nvSpPr>
        <p:spPr>
          <a:xfrm>
            <a:off x="1463040" y="612648"/>
            <a:ext cx="6589199" cy="707886"/>
          </a:xfrm>
        </p:spPr>
        <p:txBody>
          <a:bodyPr>
            <a:spAutoFit/>
          </a:bodyPr>
          <a:lstStyle/>
          <a:p>
            <a:r>
              <a:rPr lang="en-US" sz="4000" b="1" dirty="0">
                <a:solidFill>
                  <a:schemeClr val="tx1"/>
                </a:solidFill>
              </a:rPr>
              <a:t>Objective Observation</a:t>
            </a:r>
          </a:p>
        </p:txBody>
      </p:sp>
    </p:spTree>
    <p:extLst>
      <p:ext uri="{BB962C8B-B14F-4D97-AF65-F5344CB8AC3E}">
        <p14:creationId xmlns:p14="http://schemas.microsoft.com/office/powerpoint/2010/main" val="732059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4EB-EA48-25BC-77A5-E32CF124EA8D}"/>
              </a:ext>
            </a:extLst>
          </p:cNvPr>
          <p:cNvSpPr>
            <a:spLocks noGrp="1"/>
          </p:cNvSpPr>
          <p:nvPr>
            <p:ph type="title"/>
          </p:nvPr>
        </p:nvSpPr>
        <p:spPr>
          <a:xfrm>
            <a:off x="1463040" y="612648"/>
            <a:ext cx="6589199" cy="707886"/>
          </a:xfrm>
        </p:spPr>
        <p:txBody>
          <a:bodyPr>
            <a:spAutoFit/>
          </a:bodyPr>
          <a:lstStyle/>
          <a:p>
            <a:r>
              <a:rPr lang="en-US" sz="4000" b="1" dirty="0">
                <a:solidFill>
                  <a:schemeClr val="tx1"/>
                </a:solidFill>
              </a:rPr>
              <a:t>Internal Honesty</a:t>
            </a:r>
          </a:p>
        </p:txBody>
      </p:sp>
      <p:sp>
        <p:nvSpPr>
          <p:cNvPr id="3" name="Content Placeholder 2">
            <a:extLst>
              <a:ext uri="{FF2B5EF4-FFF2-40B4-BE49-F238E27FC236}">
                <a16:creationId xmlns:a16="http://schemas.microsoft.com/office/drawing/2014/main" id="{C6DD732F-9D2D-0641-50DE-1D08136230F3}"/>
              </a:ext>
            </a:extLst>
          </p:cNvPr>
          <p:cNvSpPr>
            <a:spLocks noGrp="1"/>
          </p:cNvSpPr>
          <p:nvPr>
            <p:ph idx="1"/>
          </p:nvPr>
        </p:nvSpPr>
        <p:spPr>
          <a:xfrm>
            <a:off x="1463038" y="1371600"/>
            <a:ext cx="7505597" cy="5339923"/>
          </a:xfrm>
        </p:spPr>
        <p:txBody>
          <a:bodyPr wrap="square">
            <a:spAutoFit/>
          </a:bodyPr>
          <a:lstStyle/>
          <a:p>
            <a:pPr marL="0" indent="0">
              <a:spcBef>
                <a:spcPts val="600"/>
              </a:spcBef>
              <a:buNone/>
            </a:pPr>
            <a:r>
              <a:rPr lang="en-US" sz="3200" b="1" dirty="0">
                <a:solidFill>
                  <a:schemeClr val="tx1"/>
                </a:solidFill>
              </a:rPr>
              <a:t>Pursue self-examination through meditation on the Scriptures</a:t>
            </a:r>
            <a:endParaRPr lang="en-US" sz="2800" b="1" dirty="0">
              <a:solidFill>
                <a:schemeClr val="tx1"/>
              </a:solidFill>
            </a:endParaRPr>
          </a:p>
          <a:p>
            <a:pPr lvl="1">
              <a:spcBef>
                <a:spcPts val="600"/>
              </a:spcBef>
            </a:pPr>
            <a:r>
              <a:rPr lang="en-US" sz="2800" dirty="0">
                <a:solidFill>
                  <a:schemeClr val="tx1"/>
                </a:solidFill>
              </a:rPr>
              <a:t>Psalms 1:1-2 – “… on his law he meditates …”</a:t>
            </a:r>
          </a:p>
          <a:p>
            <a:pPr lvl="1">
              <a:spcBef>
                <a:spcPts val="600"/>
              </a:spcBef>
            </a:pPr>
            <a:r>
              <a:rPr lang="en-US" sz="2800" dirty="0">
                <a:solidFill>
                  <a:schemeClr val="tx1"/>
                </a:solidFill>
              </a:rPr>
              <a:t>Philippians 4:8-9 – “think about these things”</a:t>
            </a:r>
          </a:p>
          <a:p>
            <a:pPr lvl="1">
              <a:spcBef>
                <a:spcPts val="600"/>
              </a:spcBef>
            </a:pPr>
            <a:r>
              <a:rPr lang="en-US" sz="2800" dirty="0">
                <a:solidFill>
                  <a:schemeClr val="tx1"/>
                </a:solidFill>
              </a:rPr>
              <a:t>Psalms 4:4 – “ponder in your own hearts …”</a:t>
            </a:r>
          </a:p>
          <a:p>
            <a:pPr lvl="1">
              <a:spcBef>
                <a:spcPts val="600"/>
              </a:spcBef>
            </a:pPr>
            <a:r>
              <a:rPr lang="en-US" sz="2800" dirty="0">
                <a:solidFill>
                  <a:schemeClr val="tx1"/>
                </a:solidFill>
              </a:rPr>
              <a:t>Psalms 63:5-8 – “… meditate on you in the watches of the night”</a:t>
            </a:r>
          </a:p>
          <a:p>
            <a:pPr lvl="1">
              <a:spcBef>
                <a:spcPts val="600"/>
              </a:spcBef>
            </a:pPr>
            <a:r>
              <a:rPr lang="en-US" sz="2800" dirty="0">
                <a:solidFill>
                  <a:schemeClr val="tx1"/>
                </a:solidFill>
              </a:rPr>
              <a:t>Joshua 1:8 – “you shall meditate on it”</a:t>
            </a:r>
          </a:p>
        </p:txBody>
      </p:sp>
    </p:spTree>
    <p:extLst>
      <p:ext uri="{BB962C8B-B14F-4D97-AF65-F5344CB8AC3E}">
        <p14:creationId xmlns:p14="http://schemas.microsoft.com/office/powerpoint/2010/main" val="319936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2B3CE-CC11-4115-FE7F-7C6BFD2829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72787-962E-0FF0-3951-1BE97F677EB0}"/>
              </a:ext>
            </a:extLst>
          </p:cNvPr>
          <p:cNvSpPr>
            <a:spLocks noGrp="1"/>
          </p:cNvSpPr>
          <p:nvPr>
            <p:ph type="title"/>
          </p:nvPr>
        </p:nvSpPr>
        <p:spPr>
          <a:xfrm>
            <a:off x="1463040" y="612648"/>
            <a:ext cx="6589199" cy="707886"/>
          </a:xfrm>
        </p:spPr>
        <p:txBody>
          <a:bodyPr>
            <a:spAutoFit/>
          </a:bodyPr>
          <a:lstStyle/>
          <a:p>
            <a:r>
              <a:rPr lang="en-US" sz="4000" b="1" dirty="0">
                <a:solidFill>
                  <a:schemeClr val="tx1"/>
                </a:solidFill>
              </a:rPr>
              <a:t>Internal Honesty</a:t>
            </a:r>
          </a:p>
        </p:txBody>
      </p:sp>
      <p:sp>
        <p:nvSpPr>
          <p:cNvPr id="3" name="Content Placeholder 2">
            <a:extLst>
              <a:ext uri="{FF2B5EF4-FFF2-40B4-BE49-F238E27FC236}">
                <a16:creationId xmlns:a16="http://schemas.microsoft.com/office/drawing/2014/main" id="{1EB93F68-9940-C728-A24F-BC592180E9F9}"/>
              </a:ext>
            </a:extLst>
          </p:cNvPr>
          <p:cNvSpPr>
            <a:spLocks noGrp="1"/>
          </p:cNvSpPr>
          <p:nvPr>
            <p:ph idx="1"/>
          </p:nvPr>
        </p:nvSpPr>
        <p:spPr>
          <a:xfrm>
            <a:off x="1463038" y="1371600"/>
            <a:ext cx="7505597" cy="5401479"/>
          </a:xfrm>
        </p:spPr>
        <p:txBody>
          <a:bodyPr wrap="square">
            <a:spAutoFit/>
          </a:bodyPr>
          <a:lstStyle/>
          <a:p>
            <a:pPr marL="0" indent="0">
              <a:spcBef>
                <a:spcPts val="600"/>
              </a:spcBef>
              <a:buNone/>
            </a:pPr>
            <a:r>
              <a:rPr lang="en-US" sz="3200" b="1" dirty="0">
                <a:solidFill>
                  <a:schemeClr val="tx1"/>
                </a:solidFill>
              </a:rPr>
              <a:t>Flee from self-deception</a:t>
            </a:r>
            <a:endParaRPr lang="en-US" sz="2800" b="1" dirty="0">
              <a:solidFill>
                <a:schemeClr val="tx1"/>
              </a:solidFill>
            </a:endParaRPr>
          </a:p>
          <a:p>
            <a:pPr lvl="1">
              <a:spcBef>
                <a:spcPts val="600"/>
              </a:spcBef>
            </a:pPr>
            <a:r>
              <a:rPr lang="en-US" sz="2800" dirty="0">
                <a:solidFill>
                  <a:schemeClr val="tx1"/>
                </a:solidFill>
              </a:rPr>
              <a:t>James 1:22-25 – “deceiving yourselves”</a:t>
            </a:r>
          </a:p>
          <a:p>
            <a:pPr lvl="1">
              <a:spcBef>
                <a:spcPts val="600"/>
              </a:spcBef>
            </a:pPr>
            <a:r>
              <a:rPr lang="en-US" sz="2800" dirty="0">
                <a:solidFill>
                  <a:schemeClr val="tx1"/>
                </a:solidFill>
              </a:rPr>
              <a:t>Galatians 2:20 – “… Christ who lives in me”</a:t>
            </a:r>
          </a:p>
          <a:p>
            <a:pPr lvl="2">
              <a:spcBef>
                <a:spcPts val="600"/>
              </a:spcBef>
            </a:pPr>
            <a:r>
              <a:rPr lang="en-US" sz="2800" dirty="0">
                <a:solidFill>
                  <a:schemeClr val="tx1"/>
                </a:solidFill>
              </a:rPr>
              <a:t>Am I truly living like a Christian should?</a:t>
            </a:r>
          </a:p>
          <a:p>
            <a:pPr marL="0" indent="0">
              <a:spcBef>
                <a:spcPts val="600"/>
              </a:spcBef>
              <a:buNone/>
            </a:pPr>
            <a:r>
              <a:rPr lang="en-US" sz="3200" b="1" dirty="0">
                <a:solidFill>
                  <a:schemeClr val="tx1"/>
                </a:solidFill>
              </a:rPr>
              <a:t>We need to have the courage to change</a:t>
            </a:r>
            <a:endParaRPr lang="en-US" sz="2800" b="1" dirty="0">
              <a:solidFill>
                <a:schemeClr val="tx1"/>
              </a:solidFill>
            </a:endParaRPr>
          </a:p>
          <a:p>
            <a:pPr lvl="1">
              <a:spcBef>
                <a:spcPts val="600"/>
              </a:spcBef>
            </a:pPr>
            <a:r>
              <a:rPr lang="en-US" sz="2800" dirty="0">
                <a:solidFill>
                  <a:schemeClr val="tx1"/>
                </a:solidFill>
              </a:rPr>
              <a:t>Revelation 21:8 – “But as for the cowardly, the faithless …”</a:t>
            </a:r>
          </a:p>
        </p:txBody>
      </p:sp>
    </p:spTree>
    <p:extLst>
      <p:ext uri="{BB962C8B-B14F-4D97-AF65-F5344CB8AC3E}">
        <p14:creationId xmlns:p14="http://schemas.microsoft.com/office/powerpoint/2010/main" val="3521784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504</TotalTime>
  <Words>3636</Words>
  <Application>Microsoft Office PowerPoint</Application>
  <PresentationFormat>On-screen Show (4:3)</PresentationFormat>
  <Paragraphs>181</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Century Gothic</vt:lpstr>
      <vt:lpstr>Wingdings 3</vt:lpstr>
      <vt:lpstr>Wisp</vt:lpstr>
      <vt:lpstr>Self-Examination</vt:lpstr>
      <vt:lpstr>Introduction</vt:lpstr>
      <vt:lpstr>Persistent Prayer</vt:lpstr>
      <vt:lpstr>Persistent Prayer</vt:lpstr>
      <vt:lpstr>Objective Observation</vt:lpstr>
      <vt:lpstr>Objective Observation</vt:lpstr>
      <vt:lpstr>Objective Observation</vt:lpstr>
      <vt:lpstr>Internal Honesty</vt:lpstr>
      <vt:lpstr>Internal Honesty</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Self-Examination</dc:title>
  <dc:creator>Richard Lidh; Jeremiah Cox</dc:creator>
  <cp:lastModifiedBy>Richard Lidh</cp:lastModifiedBy>
  <cp:revision>6</cp:revision>
  <cp:lastPrinted>2026-02-21T23:01:38Z</cp:lastPrinted>
  <dcterms:created xsi:type="dcterms:W3CDTF">2026-02-20T19:01:17Z</dcterms:created>
  <dcterms:modified xsi:type="dcterms:W3CDTF">2026-02-22T05:05:00Z</dcterms:modified>
</cp:coreProperties>
</file>