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1CDE55-5070-27B6-F75B-B5BAD2536824}"/>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AF15482-2FE7-77EE-E0E0-DC45635E1D2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3/10/2024 pm</a:t>
            </a:r>
          </a:p>
        </p:txBody>
      </p:sp>
      <p:sp>
        <p:nvSpPr>
          <p:cNvPr id="4" name="Footer Placeholder 3">
            <a:extLst>
              <a:ext uri="{FF2B5EF4-FFF2-40B4-BE49-F238E27FC236}">
                <a16:creationId xmlns:a16="http://schemas.microsoft.com/office/drawing/2014/main" id="{6FABDCCC-2F6A-8309-1CA2-D29174765B44}"/>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Darrell Forrest</a:t>
            </a:r>
          </a:p>
        </p:txBody>
      </p:sp>
      <p:sp>
        <p:nvSpPr>
          <p:cNvPr id="5" name="Slide Number Placeholder 4">
            <a:extLst>
              <a:ext uri="{FF2B5EF4-FFF2-40B4-BE49-F238E27FC236}">
                <a16:creationId xmlns:a16="http://schemas.microsoft.com/office/drawing/2014/main" id="{14D4D2CF-6353-9C58-D731-89DB0345091D}"/>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781832FF-5815-467C-B31D-0C0B89D95A0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9674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3/10/2024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Darrell Forrest</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734DF4B-2CFE-4046-808C-EF2092B42FDB}" type="slidenum">
              <a:rPr lang="en-US" smtClean="0"/>
              <a:t>‹#›</a:t>
            </a:fld>
            <a:endParaRPr lang="en-US"/>
          </a:p>
        </p:txBody>
      </p:sp>
    </p:spTree>
    <p:extLst>
      <p:ext uri="{BB962C8B-B14F-4D97-AF65-F5344CB8AC3E}">
        <p14:creationId xmlns:p14="http://schemas.microsoft.com/office/powerpoint/2010/main" val="215241931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4699668A-08BC-4B7D-9900-61A6EE511969}" type="datetimeFigureOut">
              <a:rPr lang="en-US" smtClean="0"/>
              <a:t>3/9/2024</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406358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25939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169301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72E14ACC-BB29-492A-A5E5-DECE3A708203}"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29302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743866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699668A-08BC-4B7D-9900-61A6EE511969}" type="datetimeFigureOut">
              <a:rPr lang="en-US" smtClean="0"/>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941547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699668A-08BC-4B7D-9900-61A6EE511969}" type="datetimeFigureOut">
              <a:rPr lang="en-US" smtClean="0"/>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422292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9668A-08BC-4B7D-9900-61A6EE511969}"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008211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4699668A-08BC-4B7D-9900-61A6EE511969}" type="datetimeFigureOut">
              <a:rPr lang="en-US" smtClean="0"/>
              <a:t>3/9/2024</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2E14ACC-BB29-492A-A5E5-DECE3A708203}" type="slidenum">
              <a:rPr lang="en-US" smtClean="0"/>
              <a:t>‹#›</a:t>
            </a:fld>
            <a:endParaRPr lang="en-US"/>
          </a:p>
        </p:txBody>
      </p:sp>
    </p:spTree>
    <p:extLst>
      <p:ext uri="{BB962C8B-B14F-4D97-AF65-F5344CB8AC3E}">
        <p14:creationId xmlns:p14="http://schemas.microsoft.com/office/powerpoint/2010/main" val="150852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9668A-08BC-4B7D-9900-61A6EE511969}"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260920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4699668A-08BC-4B7D-9900-61A6EE511969}" type="datetimeFigureOut">
              <a:rPr lang="en-US" smtClean="0"/>
              <a:t>3/9/2024</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110241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283536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99668A-08BC-4B7D-9900-61A6EE511969}" type="datetimeFigureOut">
              <a:rPr lang="en-US" smtClean="0"/>
              <a:t>3/9/2024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287965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99668A-08BC-4B7D-9900-61A6EE511969}" type="datetimeFigureOut">
              <a:rPr lang="en-US" smtClean="0"/>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305414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699668A-08BC-4B7D-9900-61A6EE511969}" type="datetimeFigureOut">
              <a:rPr lang="en-US" smtClean="0"/>
              <a:t>3/9/2024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406280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68604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9668A-08BC-4B7D-9900-61A6EE511969}"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14ACC-BB29-492A-A5E5-DECE3A708203}" type="slidenum">
              <a:rPr lang="en-US" smtClean="0"/>
              <a:t>‹#›</a:t>
            </a:fld>
            <a:endParaRPr lang="en-US"/>
          </a:p>
        </p:txBody>
      </p:sp>
    </p:spTree>
    <p:extLst>
      <p:ext uri="{BB962C8B-B14F-4D97-AF65-F5344CB8AC3E}">
        <p14:creationId xmlns:p14="http://schemas.microsoft.com/office/powerpoint/2010/main" val="204480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699668A-08BC-4B7D-9900-61A6EE511969}" type="datetimeFigureOut">
              <a:rPr lang="en-US" smtClean="0"/>
              <a:t>3/9/2024</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2E14ACC-BB29-492A-A5E5-DECE3A708203}" type="slidenum">
              <a:rPr lang="en-US" smtClean="0"/>
              <a:t>‹#›</a:t>
            </a:fld>
            <a:endParaRPr lang="en-US"/>
          </a:p>
        </p:txBody>
      </p:sp>
    </p:spTree>
    <p:extLst>
      <p:ext uri="{BB962C8B-B14F-4D97-AF65-F5344CB8AC3E}">
        <p14:creationId xmlns:p14="http://schemas.microsoft.com/office/powerpoint/2010/main" val="185225704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9F227-3A64-92E5-1AD2-560B76A7A2EC}"/>
              </a:ext>
            </a:extLst>
          </p:cNvPr>
          <p:cNvSpPr>
            <a:spLocks noGrp="1"/>
          </p:cNvSpPr>
          <p:nvPr>
            <p:ph type="ctrTitle"/>
          </p:nvPr>
        </p:nvSpPr>
        <p:spPr>
          <a:xfrm>
            <a:off x="4251482" y="2596060"/>
            <a:ext cx="2481606" cy="923330"/>
          </a:xfrm>
        </p:spPr>
        <p:txBody>
          <a:bodyPr wrap="square">
            <a:spAutoFit/>
          </a:bodyPr>
          <a:lstStyle/>
          <a:p>
            <a:pPr algn="r"/>
            <a:r>
              <a:rPr lang="en-US" sz="6000" b="1" dirty="0">
                <a:latin typeface="+mn-lt"/>
              </a:rPr>
              <a:t>Gossip</a:t>
            </a:r>
          </a:p>
        </p:txBody>
      </p:sp>
      <p:sp>
        <p:nvSpPr>
          <p:cNvPr id="3" name="Subtitle 2">
            <a:extLst>
              <a:ext uri="{FF2B5EF4-FFF2-40B4-BE49-F238E27FC236}">
                <a16:creationId xmlns:a16="http://schemas.microsoft.com/office/drawing/2014/main" id="{ED7D3D93-2EA9-92D5-1937-5DD50787E499}"/>
              </a:ext>
            </a:extLst>
          </p:cNvPr>
          <p:cNvSpPr>
            <a:spLocks noGrp="1"/>
          </p:cNvSpPr>
          <p:nvPr>
            <p:ph type="subTitle" idx="1"/>
          </p:nvPr>
        </p:nvSpPr>
        <p:spPr>
          <a:xfrm>
            <a:off x="4407024" y="3800005"/>
            <a:ext cx="2326064" cy="424732"/>
          </a:xfrm>
        </p:spPr>
        <p:txBody>
          <a:bodyPr wrap="square">
            <a:spAutoFit/>
          </a:bodyPr>
          <a:lstStyle/>
          <a:p>
            <a:pPr algn="r"/>
            <a:r>
              <a:rPr lang="en-US" sz="2400" b="1" dirty="0"/>
              <a:t>Romans</a:t>
            </a:r>
            <a:r>
              <a:rPr lang="en-US" b="1" dirty="0"/>
              <a:t> 1:28-32</a:t>
            </a:r>
          </a:p>
        </p:txBody>
      </p:sp>
    </p:spTree>
    <p:extLst>
      <p:ext uri="{BB962C8B-B14F-4D97-AF65-F5344CB8AC3E}">
        <p14:creationId xmlns:p14="http://schemas.microsoft.com/office/powerpoint/2010/main" val="486902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069319"/>
          </a:xfrm>
        </p:spPr>
        <p:txBody>
          <a:bodyPr>
            <a:spAutoFit/>
          </a:bodyPr>
          <a:lstStyle/>
          <a:p>
            <a:r>
              <a:rPr lang="en-US" dirty="0"/>
              <a:t>I Timothy 5:3-13 – Paul tells that the church is obligated to support certain widows but to refuse support to some others</a:t>
            </a:r>
          </a:p>
          <a:p>
            <a:pPr lvl="1"/>
            <a:r>
              <a:rPr lang="en-US" sz="2400" dirty="0"/>
              <a:t>Verse 3 – “Honor widows who are really widows”</a:t>
            </a:r>
          </a:p>
          <a:p>
            <a:pPr lvl="1"/>
            <a:r>
              <a:rPr lang="en-US" sz="2400" dirty="0"/>
              <a:t>Verse 11 – “But refuse the younger widows …”</a:t>
            </a:r>
          </a:p>
          <a:p>
            <a:pPr lvl="1"/>
            <a:r>
              <a:rPr lang="en-US" sz="2400" dirty="0"/>
              <a:t>Idle people tend to engage in idle talk</a:t>
            </a:r>
          </a:p>
          <a:p>
            <a:pPr lvl="1"/>
            <a:r>
              <a:rPr lang="en-US" sz="2400" dirty="0"/>
              <a:t>“Busybodies” – “… used of people who scurry about fussing over, and meddling in, other peoples’ affairs” (Complete Word Study Dictionary)</a:t>
            </a:r>
          </a:p>
          <a:p>
            <a:pPr lvl="1"/>
            <a:r>
              <a:rPr lang="en-US" sz="2400" dirty="0"/>
              <a:t>Matthew 5:37 – “But let your ‘Yes’ be ‘Yes,’ and your ‘No,’ ‘No’”</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“Every Idle Word”</a:t>
            </a:r>
          </a:p>
        </p:txBody>
      </p:sp>
    </p:spTree>
    <p:extLst>
      <p:ext uri="{BB962C8B-B14F-4D97-AF65-F5344CB8AC3E}">
        <p14:creationId xmlns:p14="http://schemas.microsoft.com/office/powerpoint/2010/main" val="309418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261679"/>
          </a:xfrm>
        </p:spPr>
        <p:txBody>
          <a:bodyPr>
            <a:spAutoFit/>
          </a:bodyPr>
          <a:lstStyle/>
          <a:p>
            <a:r>
              <a:rPr lang="en-US" dirty="0"/>
              <a:t>I Peter 4:14-16 – “… let none of you suffer as a … busybody …”</a:t>
            </a:r>
          </a:p>
          <a:p>
            <a:r>
              <a:rPr lang="en-US" dirty="0"/>
              <a:t>Consider the various type of slander</a:t>
            </a:r>
          </a:p>
          <a:p>
            <a:pPr lvl="1"/>
            <a:r>
              <a:rPr lang="en-US" sz="2400" dirty="0"/>
              <a:t>Publicly criticizing with an “I’m joking” at the end</a:t>
            </a:r>
          </a:p>
          <a:p>
            <a:pPr lvl="1"/>
            <a:r>
              <a:rPr lang="en-US" sz="2400" dirty="0"/>
              <a:t>“Snarky” remarks meant to hurt or express an opposing opinion</a:t>
            </a:r>
          </a:p>
          <a:p>
            <a:pPr lvl="1"/>
            <a:r>
              <a:rPr lang="en-US" sz="2400" dirty="0"/>
              <a:t>Back handed compliments like, “I really like that scarf, but couldn’t you have worn a matching one?”</a:t>
            </a:r>
          </a:p>
          <a:p>
            <a:pPr lvl="1"/>
            <a:r>
              <a:rPr lang="en-US" sz="2400" dirty="0"/>
              <a:t>Positive words with non-verbal disapproval</a:t>
            </a:r>
          </a:p>
          <a:p>
            <a:r>
              <a:rPr lang="en-US" dirty="0"/>
              <a:t>REMEMBER: Is our speech with love for one another or meant to hurt?</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“Every Idle Word”</a:t>
            </a:r>
          </a:p>
        </p:txBody>
      </p:sp>
    </p:spTree>
    <p:extLst>
      <p:ext uri="{BB962C8B-B14F-4D97-AF65-F5344CB8AC3E}">
        <p14:creationId xmlns:p14="http://schemas.microsoft.com/office/powerpoint/2010/main" val="124363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389920"/>
          </a:xfrm>
        </p:spPr>
        <p:txBody>
          <a:bodyPr>
            <a:spAutoFit/>
          </a:bodyPr>
          <a:lstStyle/>
          <a:p>
            <a:r>
              <a:rPr lang="en-US" dirty="0"/>
              <a:t>Remember: Those that slander (backbite), engage in foolish or coarse joking, and those who participate with them, engage in sin as evil as fornication</a:t>
            </a:r>
          </a:p>
          <a:p>
            <a:r>
              <a:rPr lang="en-US" dirty="0"/>
              <a:t>Ephesians 5:1-10 – “Therefore be imitators of God as dear children …”</a:t>
            </a:r>
          </a:p>
          <a:p>
            <a:r>
              <a:rPr lang="en-US" dirty="0"/>
              <a:t>As a Christian do you occasionally slip-up and:</a:t>
            </a:r>
          </a:p>
          <a:p>
            <a:pPr lvl="1"/>
            <a:r>
              <a:rPr lang="en-US" sz="2400" dirty="0"/>
              <a:t>Commit a murder here and there</a:t>
            </a:r>
          </a:p>
          <a:p>
            <a:pPr lvl="1"/>
            <a:r>
              <a:rPr lang="en-US" sz="2400" dirty="0"/>
              <a:t>Burglarize a home</a:t>
            </a:r>
          </a:p>
          <a:p>
            <a:pPr lvl="1"/>
            <a:r>
              <a:rPr lang="en-US" sz="2400" dirty="0"/>
              <a:t>Steal from the store</a:t>
            </a:r>
          </a:p>
          <a:p>
            <a:pPr lvl="1"/>
            <a:r>
              <a:rPr lang="en-US" sz="2400" dirty="0"/>
              <a:t>Gossip or slander, engage in idle talk or rumors</a:t>
            </a:r>
          </a:p>
          <a:p>
            <a:r>
              <a:rPr lang="en-US" dirty="0"/>
              <a:t>According to the Bible, these sins are all equal</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“Every Idle Word”</a:t>
            </a:r>
          </a:p>
        </p:txBody>
      </p:sp>
    </p:spTree>
    <p:extLst>
      <p:ext uri="{BB962C8B-B14F-4D97-AF65-F5344CB8AC3E}">
        <p14:creationId xmlns:p14="http://schemas.microsoft.com/office/powerpoint/2010/main" val="353778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7905351" cy="3929281"/>
          </a:xfrm>
        </p:spPr>
        <p:txBody>
          <a:bodyPr wrap="square">
            <a:spAutoFit/>
          </a:bodyPr>
          <a:lstStyle/>
          <a:p>
            <a:r>
              <a:rPr lang="en-US" dirty="0"/>
              <a:t>Gossip and slander disqualify a person for spiritual leadership – I Timothy 3:10-12 – “… being found blameless”</a:t>
            </a:r>
          </a:p>
          <a:p>
            <a:r>
              <a:rPr lang="en-US" dirty="0"/>
              <a:t>Gossip always contributes to a problem and never to a solution</a:t>
            </a:r>
          </a:p>
          <a:p>
            <a:r>
              <a:rPr lang="en-US" dirty="0"/>
              <a:t>Gossip destroys friendships and cripples churches</a:t>
            </a:r>
          </a:p>
          <a:p>
            <a:r>
              <a:rPr lang="en-US" dirty="0"/>
              <a:t>Gossip always distorts and exaggerates, it is never a reliable source of truth</a:t>
            </a:r>
          </a:p>
          <a:p>
            <a:r>
              <a:rPr lang="en-US" dirty="0"/>
              <a:t>Those who gossip and slander are not in fellowship with God</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Some Facts About Gossip</a:t>
            </a:r>
          </a:p>
        </p:txBody>
      </p:sp>
    </p:spTree>
    <p:extLst>
      <p:ext uri="{BB962C8B-B14F-4D97-AF65-F5344CB8AC3E}">
        <p14:creationId xmlns:p14="http://schemas.microsoft.com/office/powerpoint/2010/main" val="83200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7820509" cy="4524315"/>
          </a:xfrm>
        </p:spPr>
        <p:txBody>
          <a:bodyPr wrap="square">
            <a:spAutoFit/>
          </a:bodyPr>
          <a:lstStyle/>
          <a:p>
            <a:pPr>
              <a:lnSpc>
                <a:spcPct val="100000"/>
              </a:lnSpc>
              <a:spcBef>
                <a:spcPts val="0"/>
              </a:spcBef>
            </a:pPr>
            <a:r>
              <a:rPr lang="en-US" dirty="0"/>
              <a:t>If you have been a gossiper, confess this sin and ask God to forgive you</a:t>
            </a:r>
          </a:p>
          <a:p>
            <a:pPr>
              <a:lnSpc>
                <a:spcPct val="100000"/>
              </a:lnSpc>
              <a:spcBef>
                <a:spcPts val="0"/>
              </a:spcBef>
            </a:pPr>
            <a:r>
              <a:rPr lang="en-US" dirty="0"/>
              <a:t>Keep your nose out of other people’s business</a:t>
            </a:r>
          </a:p>
          <a:p>
            <a:pPr>
              <a:lnSpc>
                <a:spcPct val="100000"/>
              </a:lnSpc>
              <a:spcBef>
                <a:spcPts val="0"/>
              </a:spcBef>
            </a:pPr>
            <a:r>
              <a:rPr lang="en-US" dirty="0"/>
              <a:t>If you can’t say something good or encouraging about others, then keep your mouth closed</a:t>
            </a:r>
          </a:p>
          <a:p>
            <a:pPr>
              <a:lnSpc>
                <a:spcPct val="100000"/>
              </a:lnSpc>
              <a:spcBef>
                <a:spcPts val="0"/>
              </a:spcBef>
            </a:pPr>
            <a:r>
              <a:rPr lang="en-US" dirty="0"/>
              <a:t>Never criticize another person, except to his/her own face with the intent to help. Criticism can never be “constructive” if expressed to someone else</a:t>
            </a:r>
          </a:p>
          <a:p>
            <a:pPr>
              <a:lnSpc>
                <a:spcPct val="100000"/>
              </a:lnSpc>
              <a:spcBef>
                <a:spcPts val="0"/>
              </a:spcBef>
            </a:pPr>
            <a:r>
              <a:rPr lang="en-US" dirty="0"/>
              <a:t>If your “friends” start bad-mouthing others to you, stop them in their tracks – refuse to be a partaker of their sins</a:t>
            </a:r>
          </a:p>
          <a:p>
            <a:pPr>
              <a:lnSpc>
                <a:spcPct val="100000"/>
              </a:lnSpc>
              <a:spcBef>
                <a:spcPts val="0"/>
              </a:spcBef>
            </a:pPr>
            <a:r>
              <a:rPr lang="en-US" dirty="0"/>
              <a:t>Avoid association with person who gossip</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What To Do About Gossip</a:t>
            </a:r>
          </a:p>
        </p:txBody>
      </p:sp>
    </p:spTree>
    <p:extLst>
      <p:ext uri="{BB962C8B-B14F-4D97-AF65-F5344CB8AC3E}">
        <p14:creationId xmlns:p14="http://schemas.microsoft.com/office/powerpoint/2010/main" val="141688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160256" y="1988074"/>
            <a:ext cx="8823487" cy="4829014"/>
          </a:xfrm>
        </p:spPr>
        <p:txBody>
          <a:bodyPr wrap="square">
            <a:spAutoFit/>
          </a:bodyPr>
          <a:lstStyle/>
          <a:p>
            <a:pPr marL="0" indent="0">
              <a:spcBef>
                <a:spcPts val="0"/>
              </a:spcBef>
              <a:buNone/>
            </a:pPr>
            <a:r>
              <a:rPr lang="en-US" sz="1900" dirty="0"/>
              <a:t>1 My brethren, let not many of you become teachers, knowing that we shall receive a stricter judgment. 2 For we all stumble in many things. If anyone does not stumble in word, he is a perfect man, able also to bridle the whole body. 3 Indeed, we put bits in horses' mouths that they may obey us, and we turn their whole body. 4 Look also at ships: although they are so large and are driven by fierce winds, they are turned by a very small rudder wherever the pilot desires. 5 Even so the tongue is a little member and boasts great things. See how great a forest a little fire kindles! 6 And the tongue is a fire, a world of iniquity. The tongue is so set among our members that it defiles the whole body, and sets on fire the course of nature; and it is set on fire by hell. 7 For every kind of beast and bird, of reptile and creature of the sea, is tamed and has been tamed by mankind. 8 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James 3:1-12</a:t>
            </a:r>
          </a:p>
        </p:txBody>
      </p:sp>
    </p:spTree>
    <p:extLst>
      <p:ext uri="{BB962C8B-B14F-4D97-AF65-F5344CB8AC3E}">
        <p14:creationId xmlns:p14="http://schemas.microsoft.com/office/powerpoint/2010/main" val="311976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7905351" cy="3596882"/>
          </a:xfrm>
        </p:spPr>
        <p:txBody>
          <a:bodyPr wrap="square">
            <a:spAutoFit/>
          </a:bodyPr>
          <a:lstStyle/>
          <a:p>
            <a:r>
              <a:rPr lang="en-US" dirty="0"/>
              <a:t>We need to take gossip and slander as seriously as God does … knowing our salvation depends on it</a:t>
            </a:r>
          </a:p>
          <a:p>
            <a:r>
              <a:rPr lang="en-US" dirty="0"/>
              <a:t>James 4:14 – “For what is your life? It is even a vapor that appears for a little time and then vanishes away.”</a:t>
            </a:r>
          </a:p>
          <a:p>
            <a:r>
              <a:rPr lang="en-US" dirty="0"/>
              <a:t>Psalms 39:1-5 – “… I will guard my ways, Lest I sin with my tongue …”</a:t>
            </a:r>
          </a:p>
          <a:p>
            <a:endParaRPr lang="en-US" dirty="0"/>
          </a:p>
          <a:p>
            <a:pPr marL="0" indent="0">
              <a:buNone/>
            </a:pPr>
            <a:r>
              <a:rPr lang="en-US" dirty="0"/>
              <a:t>We need to … WE MUST … watch and control our tongue</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Conclusion</a:t>
            </a:r>
          </a:p>
        </p:txBody>
      </p:sp>
    </p:spTree>
    <p:extLst>
      <p:ext uri="{BB962C8B-B14F-4D97-AF65-F5344CB8AC3E}">
        <p14:creationId xmlns:p14="http://schemas.microsoft.com/office/powerpoint/2010/main" val="330439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B42C-D3D4-B1B1-6905-15FE50D9ED9F}"/>
              </a:ext>
            </a:extLst>
          </p:cNvPr>
          <p:cNvSpPr>
            <a:spLocks noGrp="1"/>
          </p:cNvSpPr>
          <p:nvPr>
            <p:ph type="title"/>
          </p:nvPr>
        </p:nvSpPr>
        <p:spPr>
          <a:xfrm>
            <a:off x="531639" y="970531"/>
            <a:ext cx="6896534" cy="646331"/>
          </a:xfrm>
        </p:spPr>
        <p:txBody>
          <a:bodyPr>
            <a:spAutoFit/>
          </a:bodyPr>
          <a:lstStyle/>
          <a:p>
            <a:r>
              <a:rPr lang="en-US" sz="4000" b="1" dirty="0"/>
              <a:t>In A World Of Sinners</a:t>
            </a:r>
          </a:p>
        </p:txBody>
      </p:sp>
      <p:sp>
        <p:nvSpPr>
          <p:cNvPr id="3" name="Content Placeholder 2">
            <a:extLst>
              <a:ext uri="{FF2B5EF4-FFF2-40B4-BE49-F238E27FC236}">
                <a16:creationId xmlns:a16="http://schemas.microsoft.com/office/drawing/2014/main" id="{08E51E82-E174-6795-0773-40E0B0731150}"/>
              </a:ext>
            </a:extLst>
          </p:cNvPr>
          <p:cNvSpPr>
            <a:spLocks noGrp="1"/>
          </p:cNvSpPr>
          <p:nvPr>
            <p:ph idx="1"/>
          </p:nvPr>
        </p:nvSpPr>
        <p:spPr>
          <a:xfrm>
            <a:off x="533400" y="2336873"/>
            <a:ext cx="8035565" cy="3599316"/>
          </a:xfrm>
        </p:spPr>
        <p:txBody>
          <a:bodyPr>
            <a:normAutofit/>
          </a:bodyPr>
          <a:lstStyle/>
          <a:p>
            <a:r>
              <a:rPr lang="en-US" dirty="0"/>
              <a:t>God has condemned the sinful lifestyle</a:t>
            </a:r>
          </a:p>
          <a:p>
            <a:r>
              <a:rPr lang="en-US" dirty="0"/>
              <a:t>Paul often made lists to make his point</a:t>
            </a:r>
          </a:p>
          <a:p>
            <a:pPr lvl="1"/>
            <a:r>
              <a:rPr lang="en-US" sz="2400" dirty="0"/>
              <a:t>He wants us to see the pervasiveness of this behavior</a:t>
            </a:r>
          </a:p>
          <a:p>
            <a:pPr lvl="2"/>
            <a:r>
              <a:rPr lang="en-US" sz="2400" dirty="0"/>
              <a:t>Verse 29 – “being filled with all unrighteousness … wickedness …”</a:t>
            </a:r>
          </a:p>
          <a:p>
            <a:pPr lvl="1"/>
            <a:r>
              <a:rPr lang="en-US" sz="2600" dirty="0"/>
              <a:t>He wants us to see the similarity between these behaviors</a:t>
            </a:r>
          </a:p>
          <a:p>
            <a:pPr lvl="2"/>
            <a:r>
              <a:rPr lang="en-US" sz="2400" dirty="0"/>
              <a:t>Verse 32 – “… deserving of death …”</a:t>
            </a:r>
          </a:p>
        </p:txBody>
      </p:sp>
    </p:spTree>
    <p:extLst>
      <p:ext uri="{BB962C8B-B14F-4D97-AF65-F5344CB8AC3E}">
        <p14:creationId xmlns:p14="http://schemas.microsoft.com/office/powerpoint/2010/main" val="422943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348409" cy="4290170"/>
          </a:xfrm>
        </p:spPr>
        <p:txBody>
          <a:bodyPr>
            <a:normAutofit/>
          </a:bodyPr>
          <a:lstStyle/>
          <a:p>
            <a:r>
              <a:rPr lang="en-US" dirty="0"/>
              <a:t>Some of the practices/attitudes listed are to be expected … some stand out</a:t>
            </a:r>
          </a:p>
          <a:p>
            <a:pPr lvl="1"/>
            <a:r>
              <a:rPr lang="en-US" sz="2400" dirty="0"/>
              <a:t>“Disobedient to parents” (Verse 30)</a:t>
            </a:r>
          </a:p>
          <a:p>
            <a:pPr lvl="1"/>
            <a:r>
              <a:rPr lang="en-US" sz="2400" dirty="0"/>
              <a:t>“Whisperers” (“gossips” ESV, NASV) (Verse 29)</a:t>
            </a:r>
          </a:p>
          <a:p>
            <a:pPr lvl="1"/>
            <a:r>
              <a:rPr lang="en-US" sz="2400" dirty="0"/>
              <a:t>“Backbiters” (“slanderers” ESV, NASV) (Verse 30)</a:t>
            </a:r>
          </a:p>
          <a:p>
            <a:r>
              <a:rPr lang="en-US" dirty="0"/>
              <a:t>Paul puts the person who speaks evil of another in the same list as the murderer and sexual deviant</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In A World Of Sinners</a:t>
            </a:r>
          </a:p>
        </p:txBody>
      </p:sp>
    </p:spTree>
    <p:extLst>
      <p:ext uri="{BB962C8B-B14F-4D97-AF65-F5344CB8AC3E}">
        <p14:creationId xmlns:p14="http://schemas.microsoft.com/office/powerpoint/2010/main" val="221268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290170"/>
          </a:xfrm>
        </p:spPr>
        <p:txBody>
          <a:bodyPr>
            <a:normAutofit/>
          </a:bodyPr>
          <a:lstStyle/>
          <a:p>
            <a:r>
              <a:rPr lang="en-US" dirty="0"/>
              <a:t>“Slanderer” (“backbiter”) has an interesting connection</a:t>
            </a:r>
          </a:p>
          <a:p>
            <a:pPr lvl="1"/>
            <a:r>
              <a:rPr lang="en-US" sz="2400" dirty="0"/>
              <a:t>“Backbiters” (“slanderers”) translated from Greek </a:t>
            </a:r>
            <a:r>
              <a:rPr lang="en-US" sz="2400" i="1" dirty="0" err="1"/>
              <a:t>kategor</a:t>
            </a:r>
            <a:endParaRPr lang="en-US" sz="2400" dirty="0"/>
          </a:p>
          <a:p>
            <a:pPr lvl="1"/>
            <a:r>
              <a:rPr lang="en-US" sz="2400" dirty="0"/>
              <a:t>“Slanderer” also translated from Greek </a:t>
            </a:r>
            <a:r>
              <a:rPr lang="en-US" sz="2400" i="1" dirty="0"/>
              <a:t>diabolos</a:t>
            </a:r>
            <a:endParaRPr lang="en-US" sz="2400" dirty="0"/>
          </a:p>
          <a:p>
            <a:pPr lvl="2"/>
            <a:r>
              <a:rPr lang="en-US" sz="2400" dirty="0"/>
              <a:t>Frequently rendered “devil”</a:t>
            </a:r>
          </a:p>
          <a:p>
            <a:pPr lvl="2"/>
            <a:r>
              <a:rPr lang="en-US" sz="2400" dirty="0"/>
              <a:t>Revelation 12:9-10 – “… called the Devil and Satan”</a:t>
            </a:r>
            <a:endParaRPr lang="en-US" dirty="0"/>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Talking Like The Devil</a:t>
            </a:r>
          </a:p>
        </p:txBody>
      </p:sp>
    </p:spTree>
    <p:extLst>
      <p:ext uri="{BB962C8B-B14F-4D97-AF65-F5344CB8AC3E}">
        <p14:creationId xmlns:p14="http://schemas.microsoft.com/office/powerpoint/2010/main" val="133082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465838"/>
          </a:xfrm>
        </p:spPr>
        <p:txBody>
          <a:bodyPr>
            <a:spAutoFit/>
          </a:bodyPr>
          <a:lstStyle/>
          <a:p>
            <a:r>
              <a:rPr lang="en-US" dirty="0"/>
              <a:t>“Slander” means “malicious talk; to spread damaging information; to defame; to speak ill of” (Merriam-Webster Dictionary)</a:t>
            </a:r>
          </a:p>
          <a:p>
            <a:pPr lvl="1"/>
            <a:r>
              <a:rPr lang="en-US" sz="2400" dirty="0"/>
              <a:t>A work of the Devil (Satan) – Slanderers are on his team</a:t>
            </a:r>
          </a:p>
          <a:p>
            <a:r>
              <a:rPr lang="en-US" dirty="0"/>
              <a:t>“Gossip” means “to indulge in idle talk or rumors about others; spreading of sensational stories” (Merriam-Webster Dictionary) … “idle, or malicious talk about others” (Funk &amp; Wagnall’s Dictionary)</a:t>
            </a:r>
          </a:p>
          <a:p>
            <a:r>
              <a:rPr lang="en-US" dirty="0"/>
              <a:t>“Talebearer” in Old Testament</a:t>
            </a:r>
          </a:p>
          <a:p>
            <a:pPr lvl="1"/>
            <a:r>
              <a:rPr lang="en-US" sz="2400" dirty="0"/>
              <a:t>Leviticus 19:16 – “You shall not go about as a talebearer …”</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Talking Like The Devil</a:t>
            </a:r>
          </a:p>
        </p:txBody>
      </p:sp>
    </p:spTree>
    <p:extLst>
      <p:ext uri="{BB962C8B-B14F-4D97-AF65-F5344CB8AC3E}">
        <p14:creationId xmlns:p14="http://schemas.microsoft.com/office/powerpoint/2010/main" val="177334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3865161"/>
          </a:xfrm>
        </p:spPr>
        <p:txBody>
          <a:bodyPr>
            <a:spAutoFit/>
          </a:bodyPr>
          <a:lstStyle/>
          <a:p>
            <a:r>
              <a:rPr lang="en-US" dirty="0"/>
              <a:t>Gossiping is a sign of foolishness</a:t>
            </a:r>
          </a:p>
          <a:p>
            <a:pPr lvl="1"/>
            <a:r>
              <a:rPr lang="en-US" sz="2400" dirty="0"/>
              <a:t>Proverbs 11:12-13 – “A gossip betrays a confidence …” (NIV)</a:t>
            </a:r>
          </a:p>
          <a:p>
            <a:r>
              <a:rPr lang="en-US" dirty="0"/>
              <a:t>If one comes to talk to you about another, be sure he will talk about you as well.</a:t>
            </a:r>
          </a:p>
          <a:p>
            <a:r>
              <a:rPr lang="en-US" dirty="0"/>
              <a:t>Proverbs 20:18-19 – “Plans are established by counsel … a talebearer reveals secrets”</a:t>
            </a:r>
          </a:p>
          <a:p>
            <a:r>
              <a:rPr lang="en-US" sz="2400" dirty="0"/>
              <a:t>“Talebearer” – “… a trafficker who ‘goes about’ offering his wares of scandal, and ‘revealing secrets,’ to the prejudice of others …” (Jamieson, Fausset, and Brown)</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Talking Like The Devil</a:t>
            </a:r>
          </a:p>
        </p:txBody>
      </p:sp>
    </p:spTree>
    <p:extLst>
      <p:ext uri="{BB962C8B-B14F-4D97-AF65-F5344CB8AC3E}">
        <p14:creationId xmlns:p14="http://schemas.microsoft.com/office/powerpoint/2010/main" val="366706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413516"/>
          </a:xfrm>
        </p:spPr>
        <p:txBody>
          <a:bodyPr>
            <a:spAutoFit/>
          </a:bodyPr>
          <a:lstStyle/>
          <a:p>
            <a:pPr>
              <a:spcBef>
                <a:spcPts val="0"/>
              </a:spcBef>
            </a:pPr>
            <a:r>
              <a:rPr lang="en-US" dirty="0"/>
              <a:t>An interesting picture of gossip</a:t>
            </a:r>
          </a:p>
          <a:p>
            <a:pPr lvl="1">
              <a:spcBef>
                <a:spcPts val="0"/>
              </a:spcBef>
            </a:pPr>
            <a:r>
              <a:rPr lang="en-US" sz="2400" dirty="0"/>
              <a:t>Proverbs 18:6-8 – “6 A fool's lips enter into contention, And his mouth calls for blows. 7 A fool's mouth is his destruction, And his lips are the snare of his soul. 8 The words of a talebearer are like tasty trifles, And </a:t>
            </a:r>
            <a:r>
              <a:rPr lang="en-US" sz="2400" b="1" u="sng" dirty="0"/>
              <a:t>they go down into the inmost body</a:t>
            </a:r>
            <a:r>
              <a:rPr lang="en-US" sz="2400" dirty="0"/>
              <a:t> (‘The words of a talebearer are as wounds’ (KJV))”</a:t>
            </a:r>
          </a:p>
          <a:p>
            <a:pPr>
              <a:spcBef>
                <a:spcPts val="0"/>
              </a:spcBef>
            </a:pPr>
            <a:r>
              <a:rPr lang="en-US" dirty="0"/>
              <a:t>The NIV calls the words of the gossip “choice morsels”</a:t>
            </a:r>
          </a:p>
          <a:p>
            <a:pPr>
              <a:spcBef>
                <a:spcPts val="0"/>
              </a:spcBef>
            </a:pPr>
            <a:r>
              <a:rPr lang="en-US" dirty="0"/>
              <a:t>To “swallow greedily. As a passive noun, it means something gulped. It is used to describe gossip as something that most people will swallow whole and be permeated by it.” (Complete Word Study Dictionary”</a:t>
            </a:r>
          </a:p>
          <a:p>
            <a:pPr>
              <a:spcBef>
                <a:spcPts val="0"/>
              </a:spcBef>
            </a:pPr>
            <a:r>
              <a:rPr lang="en-US" dirty="0"/>
              <a:t>Proverbs 26:20-22 – “… no talebearer, strife ceases”</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Swallowing Everything</a:t>
            </a:r>
          </a:p>
        </p:txBody>
      </p:sp>
    </p:spTree>
    <p:extLst>
      <p:ext uri="{BB962C8B-B14F-4D97-AF65-F5344CB8AC3E}">
        <p14:creationId xmlns:p14="http://schemas.microsoft.com/office/powerpoint/2010/main" val="243146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4524315"/>
          </a:xfrm>
        </p:spPr>
        <p:txBody>
          <a:bodyPr>
            <a:spAutoFit/>
          </a:bodyPr>
          <a:lstStyle/>
          <a:p>
            <a:pPr>
              <a:lnSpc>
                <a:spcPct val="100000"/>
              </a:lnSpc>
              <a:spcBef>
                <a:spcPts val="0"/>
              </a:spcBef>
            </a:pPr>
            <a:r>
              <a:rPr lang="en-US" dirty="0"/>
              <a:t>Gossip often masquerades as “concern” for others</a:t>
            </a:r>
          </a:p>
          <a:p>
            <a:pPr>
              <a:lnSpc>
                <a:spcPct val="100000"/>
              </a:lnSpc>
              <a:spcBef>
                <a:spcPts val="0"/>
              </a:spcBef>
            </a:pPr>
            <a:r>
              <a:rPr lang="en-US" dirty="0"/>
              <a:t>The gossiper may seek you out as a “confidante”</a:t>
            </a:r>
          </a:p>
          <a:p>
            <a:pPr>
              <a:lnSpc>
                <a:spcPct val="100000"/>
              </a:lnSpc>
              <a:spcBef>
                <a:spcPts val="0"/>
              </a:spcBef>
            </a:pPr>
            <a:r>
              <a:rPr lang="en-US" dirty="0"/>
              <a:t>In reality, the gossiper is not sincerely concerned about solving the problem, only in talking about it</a:t>
            </a:r>
          </a:p>
          <a:p>
            <a:pPr lvl="1">
              <a:lnSpc>
                <a:spcPct val="100000"/>
              </a:lnSpc>
              <a:spcBef>
                <a:spcPts val="0"/>
              </a:spcBef>
            </a:pPr>
            <a:r>
              <a:rPr lang="en-US" sz="2400" dirty="0"/>
              <a:t>Proverbs 16:28 – “… a whisperer separates the best of friends”</a:t>
            </a:r>
          </a:p>
          <a:p>
            <a:pPr>
              <a:lnSpc>
                <a:spcPct val="100000"/>
              </a:lnSpc>
              <a:spcBef>
                <a:spcPts val="0"/>
              </a:spcBef>
            </a:pPr>
            <a:r>
              <a:rPr lang="en-US" dirty="0"/>
              <a:t>The genuinely concerned person will follow Jesus’ counsel</a:t>
            </a:r>
          </a:p>
          <a:p>
            <a:pPr lvl="1">
              <a:lnSpc>
                <a:spcPct val="100000"/>
              </a:lnSpc>
              <a:spcBef>
                <a:spcPts val="0"/>
              </a:spcBef>
            </a:pPr>
            <a:r>
              <a:rPr lang="en-US" sz="2400" dirty="0"/>
              <a:t>Matthew 18:15-17 – “… tell him his fault between you and him alone”</a:t>
            </a:r>
          </a:p>
          <a:p>
            <a:pPr>
              <a:lnSpc>
                <a:spcPct val="100000"/>
              </a:lnSpc>
              <a:spcBef>
                <a:spcPts val="0"/>
              </a:spcBef>
            </a:pPr>
            <a:r>
              <a:rPr lang="en-US" dirty="0"/>
              <a:t>Times when we need to confide with a friend … consider your true motivation</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Masquerading As Concern</a:t>
            </a:r>
          </a:p>
        </p:txBody>
      </p:sp>
    </p:spTree>
    <p:extLst>
      <p:ext uri="{BB962C8B-B14F-4D97-AF65-F5344CB8AC3E}">
        <p14:creationId xmlns:p14="http://schemas.microsoft.com/office/powerpoint/2010/main" val="363716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E0DE5-4C80-DA76-30D6-974ADED4BF0E}"/>
              </a:ext>
            </a:extLst>
          </p:cNvPr>
          <p:cNvSpPr>
            <a:spLocks noGrp="1"/>
          </p:cNvSpPr>
          <p:nvPr>
            <p:ph idx="1"/>
          </p:nvPr>
        </p:nvSpPr>
        <p:spPr>
          <a:xfrm>
            <a:off x="531639" y="2336873"/>
            <a:ext cx="8404971" cy="3391698"/>
          </a:xfrm>
        </p:spPr>
        <p:txBody>
          <a:bodyPr>
            <a:spAutoFit/>
          </a:bodyPr>
          <a:lstStyle/>
          <a:p>
            <a:pPr>
              <a:spcBef>
                <a:spcPts val="600"/>
              </a:spcBef>
            </a:pPr>
            <a:r>
              <a:rPr lang="en-US" dirty="0"/>
              <a:t>Matthew 12:36-37 – “… by your words you will be justified … condemned”</a:t>
            </a:r>
          </a:p>
          <a:p>
            <a:pPr lvl="1">
              <a:spcBef>
                <a:spcPts val="600"/>
              </a:spcBef>
            </a:pPr>
            <a:r>
              <a:rPr lang="en-US" sz="2400" dirty="0"/>
              <a:t>“Idle talk” – that which is “barren or worthless, flippant or irresponsible” (MacArthur)</a:t>
            </a:r>
          </a:p>
          <a:p>
            <a:pPr lvl="1">
              <a:spcBef>
                <a:spcPts val="600"/>
              </a:spcBef>
            </a:pPr>
            <a:r>
              <a:rPr lang="en-US" sz="2400" dirty="0"/>
              <a:t>As in chess – no move should be taken without a reason</a:t>
            </a:r>
          </a:p>
          <a:p>
            <a:pPr>
              <a:spcBef>
                <a:spcPts val="600"/>
              </a:spcBef>
            </a:pPr>
            <a:r>
              <a:rPr lang="en-US" dirty="0"/>
              <a:t>Words are designed to mean something … spoken with a purpose.</a:t>
            </a:r>
          </a:p>
          <a:p>
            <a:pPr lvl="1">
              <a:spcBef>
                <a:spcPts val="600"/>
              </a:spcBef>
            </a:pPr>
            <a:r>
              <a:rPr lang="en-US" sz="2400" dirty="0"/>
              <a:t>Gossip has the wrong purpose/motivation</a:t>
            </a:r>
          </a:p>
        </p:txBody>
      </p:sp>
      <p:sp>
        <p:nvSpPr>
          <p:cNvPr id="4" name="Title 1">
            <a:extLst>
              <a:ext uri="{FF2B5EF4-FFF2-40B4-BE49-F238E27FC236}">
                <a16:creationId xmlns:a16="http://schemas.microsoft.com/office/drawing/2014/main" id="{E797C773-C4D8-7291-E75C-44F1C04BAF6B}"/>
              </a:ext>
            </a:extLst>
          </p:cNvPr>
          <p:cNvSpPr>
            <a:spLocks noGrp="1"/>
          </p:cNvSpPr>
          <p:nvPr>
            <p:ph type="title"/>
          </p:nvPr>
        </p:nvSpPr>
        <p:spPr>
          <a:xfrm>
            <a:off x="531639" y="970531"/>
            <a:ext cx="6896534" cy="646331"/>
          </a:xfrm>
        </p:spPr>
        <p:txBody>
          <a:bodyPr>
            <a:spAutoFit/>
          </a:bodyPr>
          <a:lstStyle/>
          <a:p>
            <a:r>
              <a:rPr lang="en-US" sz="4000" b="1" dirty="0"/>
              <a:t>“Every Idle Word”</a:t>
            </a:r>
          </a:p>
        </p:txBody>
      </p:sp>
    </p:spTree>
    <p:extLst>
      <p:ext uri="{BB962C8B-B14F-4D97-AF65-F5344CB8AC3E}">
        <p14:creationId xmlns:p14="http://schemas.microsoft.com/office/powerpoint/2010/main" val="291269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333</TotalTime>
  <Words>1530</Words>
  <Application>Microsoft Office PowerPoint</Application>
  <PresentationFormat>On-screen Show (4:3)</PresentationFormat>
  <Paragraphs>98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Berlin</vt:lpstr>
      <vt:lpstr>Gossip</vt:lpstr>
      <vt:lpstr>In A World Of Sinners</vt:lpstr>
      <vt:lpstr>In A World Of Sinners</vt:lpstr>
      <vt:lpstr>Talking Like The Devil</vt:lpstr>
      <vt:lpstr>Talking Like The Devil</vt:lpstr>
      <vt:lpstr>Talking Like The Devil</vt:lpstr>
      <vt:lpstr>Swallowing Everything</vt:lpstr>
      <vt:lpstr>Masquerading As Concern</vt:lpstr>
      <vt:lpstr>“Every Idle Word”</vt:lpstr>
      <vt:lpstr>“Every Idle Word”</vt:lpstr>
      <vt:lpstr>“Every Idle Word”</vt:lpstr>
      <vt:lpstr>“Every Idle Word”</vt:lpstr>
      <vt:lpstr>Some Facts About Gossip</vt:lpstr>
      <vt:lpstr>What To Do About Gossip</vt:lpstr>
      <vt:lpstr>James 3:1-12</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Gossip</dc:title>
  <dc:creator>Darrell Forrest</dc:creator>
  <cp:lastModifiedBy>Richard Lidh</cp:lastModifiedBy>
  <cp:revision>4</cp:revision>
  <cp:lastPrinted>2024-03-10T05:01:22Z</cp:lastPrinted>
  <dcterms:created xsi:type="dcterms:W3CDTF">2024-03-09T23:28:45Z</dcterms:created>
  <dcterms:modified xsi:type="dcterms:W3CDTF">2024-03-10T05:02:05Z</dcterms:modified>
</cp:coreProperties>
</file>